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Bold" charset="1" panose="02000000000000000000"/>
      <p:regular r:id="rId12"/>
    </p:embeddedFont>
    <p:embeddedFont>
      <p:font typeface="Bukhari Script"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3118883" y="5010150"/>
            <a:ext cx="6126160" cy="7255193"/>
            <a:chOff x="0" y="0"/>
            <a:chExt cx="8168214" cy="9673590"/>
          </a:xfrm>
        </p:grpSpPr>
        <p:grpSp>
          <p:nvGrpSpPr>
            <p:cNvPr name="Group 3" id="3"/>
            <p:cNvGrpSpPr/>
            <p:nvPr/>
          </p:nvGrpSpPr>
          <p:grpSpPr>
            <a:xfrm rot="-2700000">
              <a:off x="1435895" y="2036143"/>
              <a:ext cx="6823242" cy="2569108"/>
              <a:chOff x="0" y="0"/>
              <a:chExt cx="1079350" cy="406400"/>
            </a:xfrm>
          </p:grpSpPr>
          <p:sp>
            <p:nvSpPr>
              <p:cNvPr name="Freeform 4" id="4"/>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5" id="5"/>
            <p:cNvGrpSpPr/>
            <p:nvPr/>
          </p:nvGrpSpPr>
          <p:grpSpPr>
            <a:xfrm rot="-2700000">
              <a:off x="-168048" y="4882144"/>
              <a:ext cx="7349881" cy="2569108"/>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7" id="7"/>
          <p:cNvGrpSpPr/>
          <p:nvPr/>
        </p:nvGrpSpPr>
        <p:grpSpPr>
          <a:xfrm rot="0">
            <a:off x="-3533562" y="-2632035"/>
            <a:ext cx="10908612" cy="12919035"/>
            <a:chOff x="0" y="0"/>
            <a:chExt cx="14544816" cy="17225380"/>
          </a:xfrm>
        </p:grpSpPr>
        <p:grpSp>
          <p:nvGrpSpPr>
            <p:cNvPr name="Group 8" id="8"/>
            <p:cNvGrpSpPr/>
            <p:nvPr/>
          </p:nvGrpSpPr>
          <p:grpSpPr>
            <a:xfrm rot="-2700000">
              <a:off x="2556842" y="3625680"/>
              <a:ext cx="12149878" cy="4574709"/>
              <a:chOff x="0" y="0"/>
              <a:chExt cx="1079350" cy="406400"/>
            </a:xfrm>
          </p:grpSpPr>
          <p:sp>
            <p:nvSpPr>
              <p:cNvPr name="Freeform 9" id="9"/>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alpha val="14902"/>
                </a:srgbClr>
              </a:solidFill>
            </p:spPr>
          </p:sp>
        </p:grpSp>
        <p:grpSp>
          <p:nvGrpSpPr>
            <p:cNvPr name="Group 10" id="10"/>
            <p:cNvGrpSpPr/>
            <p:nvPr/>
          </p:nvGrpSpPr>
          <p:grpSpPr>
            <a:xfrm rot="-2700000">
              <a:off x="-299237" y="8693441"/>
              <a:ext cx="13087643" cy="4574709"/>
              <a:chOff x="0" y="0"/>
              <a:chExt cx="1162657" cy="406400"/>
            </a:xfrm>
          </p:grpSpPr>
          <p:sp>
            <p:nvSpPr>
              <p:cNvPr name="Freeform 11" id="11"/>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alpha val="14902"/>
                </a:srgbClr>
              </a:solidFill>
            </p:spPr>
          </p:sp>
        </p:grpSp>
      </p:grpSp>
      <p:grpSp>
        <p:nvGrpSpPr>
          <p:cNvPr name="Group 12" id="12"/>
          <p:cNvGrpSpPr/>
          <p:nvPr/>
        </p:nvGrpSpPr>
        <p:grpSpPr>
          <a:xfrm rot="0">
            <a:off x="-1193738" y="-931767"/>
            <a:ext cx="3955788" cy="4663763"/>
            <a:chOff x="0" y="0"/>
            <a:chExt cx="5274385" cy="6218350"/>
          </a:xfrm>
        </p:grpSpPr>
        <p:grpSp>
          <p:nvGrpSpPr>
            <p:cNvPr name="Group 13" id="13"/>
            <p:cNvGrpSpPr/>
            <p:nvPr/>
          </p:nvGrpSpPr>
          <p:grpSpPr>
            <a:xfrm rot="-2700000">
              <a:off x="-81642" y="1746690"/>
              <a:ext cx="5607681" cy="1610992"/>
              <a:chOff x="0" y="0"/>
              <a:chExt cx="1414632" cy="406400"/>
            </a:xfrm>
          </p:grpSpPr>
          <p:sp>
            <p:nvSpPr>
              <p:cNvPr name="Freeform 14" id="14"/>
              <p:cNvSpPr/>
              <p:nvPr/>
            </p:nvSpPr>
            <p:spPr>
              <a:xfrm>
                <a:off x="17780" y="22860"/>
                <a:ext cx="1389232" cy="360680"/>
              </a:xfrm>
              <a:custGeom>
                <a:avLst/>
                <a:gdLst/>
                <a:ahLst/>
                <a:cxnLst/>
                <a:rect r="r" b="b" t="t" l="l"/>
                <a:pathLst>
                  <a:path h="360680" w="1389232">
                    <a:moveTo>
                      <a:pt x="1389232" y="180340"/>
                    </a:moveTo>
                    <a:cubicBezTo>
                      <a:pt x="1389232" y="81280"/>
                      <a:pt x="1309222" y="0"/>
                      <a:pt x="1208892" y="0"/>
                    </a:cubicBezTo>
                    <a:lnTo>
                      <a:pt x="172720" y="0"/>
                    </a:lnTo>
                    <a:lnTo>
                      <a:pt x="172720" y="1270"/>
                    </a:lnTo>
                    <a:cubicBezTo>
                      <a:pt x="76200" y="5080"/>
                      <a:pt x="0" y="83820"/>
                      <a:pt x="0" y="180340"/>
                    </a:cubicBezTo>
                    <a:cubicBezTo>
                      <a:pt x="0" y="276860"/>
                      <a:pt x="77470" y="355600"/>
                      <a:pt x="172720" y="359410"/>
                    </a:cubicBezTo>
                    <a:lnTo>
                      <a:pt x="172720" y="360680"/>
                    </a:lnTo>
                    <a:lnTo>
                      <a:pt x="1208892" y="360680"/>
                    </a:lnTo>
                    <a:cubicBezTo>
                      <a:pt x="1307952" y="360680"/>
                      <a:pt x="1389232" y="279400"/>
                      <a:pt x="1389232" y="180340"/>
                    </a:cubicBezTo>
                    <a:close/>
                  </a:path>
                </a:pathLst>
              </a:custGeom>
              <a:solidFill>
                <a:srgbClr val="61C2A2"/>
              </a:solidFill>
            </p:spPr>
          </p:sp>
        </p:grpSp>
        <p:grpSp>
          <p:nvGrpSpPr>
            <p:cNvPr name="Group 15" id="15"/>
            <p:cNvGrpSpPr/>
            <p:nvPr/>
          </p:nvGrpSpPr>
          <p:grpSpPr>
            <a:xfrm rot="-2700000">
              <a:off x="-97486" y="3232862"/>
              <a:ext cx="4554957" cy="1610992"/>
              <a:chOff x="0" y="0"/>
              <a:chExt cx="1149065" cy="406400"/>
            </a:xfrm>
          </p:grpSpPr>
          <p:sp>
            <p:nvSpPr>
              <p:cNvPr name="Freeform 16" id="16"/>
              <p:cNvSpPr/>
              <p:nvPr/>
            </p:nvSpPr>
            <p:spPr>
              <a:xfrm>
                <a:off x="17780" y="22860"/>
                <a:ext cx="1123665" cy="360680"/>
              </a:xfrm>
              <a:custGeom>
                <a:avLst/>
                <a:gdLst/>
                <a:ahLst/>
                <a:cxnLst/>
                <a:rect r="r" b="b" t="t" l="l"/>
                <a:pathLst>
                  <a:path h="360680" w="1123665">
                    <a:moveTo>
                      <a:pt x="1123665" y="180340"/>
                    </a:moveTo>
                    <a:cubicBezTo>
                      <a:pt x="1123665" y="81280"/>
                      <a:pt x="1043655" y="0"/>
                      <a:pt x="943325" y="0"/>
                    </a:cubicBezTo>
                    <a:lnTo>
                      <a:pt x="172720" y="0"/>
                    </a:lnTo>
                    <a:lnTo>
                      <a:pt x="172720" y="1270"/>
                    </a:lnTo>
                    <a:cubicBezTo>
                      <a:pt x="76200" y="5080"/>
                      <a:pt x="0" y="83820"/>
                      <a:pt x="0" y="180340"/>
                    </a:cubicBezTo>
                    <a:cubicBezTo>
                      <a:pt x="0" y="276860"/>
                      <a:pt x="77470" y="355600"/>
                      <a:pt x="172720" y="359410"/>
                    </a:cubicBezTo>
                    <a:lnTo>
                      <a:pt x="172720" y="360680"/>
                    </a:lnTo>
                    <a:lnTo>
                      <a:pt x="943325" y="360680"/>
                    </a:lnTo>
                    <a:cubicBezTo>
                      <a:pt x="1042385" y="360680"/>
                      <a:pt x="1123665" y="279400"/>
                      <a:pt x="1123665" y="180340"/>
                    </a:cubicBezTo>
                    <a:close/>
                  </a:path>
                </a:pathLst>
              </a:custGeom>
              <a:solidFill>
                <a:srgbClr val="1D617A"/>
              </a:solidFill>
            </p:spPr>
          </p:sp>
        </p:grpSp>
      </p:grpSp>
      <p:pic>
        <p:nvPicPr>
          <p:cNvPr name="Picture 17" id="17"/>
          <p:cNvPicPr>
            <a:picLocks noChangeAspect="true"/>
          </p:cNvPicPr>
          <p:nvPr/>
        </p:nvPicPr>
        <p:blipFill>
          <a:blip r:embed="rId2"/>
          <a:srcRect l="0" t="0" r="0" b="0"/>
          <a:stretch>
            <a:fillRect/>
          </a:stretch>
        </p:blipFill>
        <p:spPr>
          <a:xfrm flipH="false" flipV="false" rot="0">
            <a:off x="2013391" y="352755"/>
            <a:ext cx="14261219" cy="958149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637202" y="2715563"/>
            <a:ext cx="2847002" cy="1208244"/>
            <a:chOff x="0" y="0"/>
            <a:chExt cx="957606" cy="406400"/>
          </a:xfrm>
        </p:grpSpPr>
        <p:sp>
          <p:nvSpPr>
            <p:cNvPr name="Freeform 3" id="3"/>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4" id="4"/>
          <p:cNvGrpSpPr/>
          <p:nvPr/>
        </p:nvGrpSpPr>
        <p:grpSpPr>
          <a:xfrm rot="0">
            <a:off x="-1399202" y="2052724"/>
            <a:ext cx="2847002" cy="1208244"/>
            <a:chOff x="0" y="0"/>
            <a:chExt cx="957606" cy="406400"/>
          </a:xfrm>
        </p:grpSpPr>
        <p:sp>
          <p:nvSpPr>
            <p:cNvPr name="Freeform 5" id="5"/>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grpSp>
        <p:nvGrpSpPr>
          <p:cNvPr name="Group 6" id="6"/>
          <p:cNvGrpSpPr/>
          <p:nvPr/>
        </p:nvGrpSpPr>
        <p:grpSpPr>
          <a:xfrm rot="0">
            <a:off x="16078200" y="2656846"/>
            <a:ext cx="2847002" cy="1208244"/>
            <a:chOff x="0" y="0"/>
            <a:chExt cx="957606" cy="406400"/>
          </a:xfrm>
        </p:grpSpPr>
        <p:sp>
          <p:nvSpPr>
            <p:cNvPr name="Freeform 7" id="7"/>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8" id="8"/>
          <p:cNvGrpSpPr/>
          <p:nvPr/>
        </p:nvGrpSpPr>
        <p:grpSpPr>
          <a:xfrm rot="0">
            <a:off x="16864499" y="2052724"/>
            <a:ext cx="2847002" cy="1208244"/>
            <a:chOff x="0" y="0"/>
            <a:chExt cx="957606" cy="406400"/>
          </a:xfrm>
        </p:grpSpPr>
        <p:sp>
          <p:nvSpPr>
            <p:cNvPr name="Freeform 9" id="9"/>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sp>
        <p:nvSpPr>
          <p:cNvPr name="TextBox 10" id="10"/>
          <p:cNvSpPr txBox="true"/>
          <p:nvPr/>
        </p:nvSpPr>
        <p:spPr>
          <a:xfrm rot="0">
            <a:off x="2901315" y="258763"/>
            <a:ext cx="12485370" cy="1377949"/>
          </a:xfrm>
          <a:prstGeom prst="rect">
            <a:avLst/>
          </a:prstGeom>
        </p:spPr>
        <p:txBody>
          <a:bodyPr anchor="t" rtlCol="false" tIns="0" lIns="0" bIns="0" rIns="0">
            <a:spAutoFit/>
          </a:bodyPr>
          <a:lstStyle/>
          <a:p>
            <a:pPr algn="ctr">
              <a:lnSpc>
                <a:spcPts val="11200"/>
              </a:lnSpc>
            </a:pPr>
            <a:r>
              <a:rPr lang="en-US" sz="8000">
                <a:solidFill>
                  <a:srgbClr val="1D617A"/>
                </a:solidFill>
                <a:latin typeface="Poppins Bold"/>
              </a:rPr>
              <a:t>Methodological Details</a:t>
            </a:r>
          </a:p>
        </p:txBody>
      </p:sp>
      <p:sp>
        <p:nvSpPr>
          <p:cNvPr name="TextBox 11" id="11"/>
          <p:cNvSpPr txBox="true"/>
          <p:nvPr/>
        </p:nvSpPr>
        <p:spPr>
          <a:xfrm rot="0">
            <a:off x="2209800" y="2205679"/>
            <a:ext cx="14073284" cy="139382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Bold"/>
              </a:rPr>
              <a:t>Information Gathering and Exploitation (Authentication Bypass)</a:t>
            </a:r>
          </a:p>
        </p:txBody>
      </p:sp>
      <p:sp>
        <p:nvSpPr>
          <p:cNvPr name="TextBox 12" id="12"/>
          <p:cNvSpPr txBox="true"/>
          <p:nvPr/>
        </p:nvSpPr>
        <p:spPr>
          <a:xfrm rot="0">
            <a:off x="465771" y="4819967"/>
            <a:ext cx="17383857" cy="3724275"/>
          </a:xfrm>
          <a:prstGeom prst="rect">
            <a:avLst/>
          </a:prstGeom>
        </p:spPr>
        <p:txBody>
          <a:bodyPr anchor="t" rtlCol="false" tIns="0" lIns="0" bIns="0" rIns="0">
            <a:spAutoFit/>
          </a:bodyPr>
          <a:lstStyle/>
          <a:p>
            <a:pPr>
              <a:lnSpc>
                <a:spcPts val="4200"/>
              </a:lnSpc>
            </a:pPr>
            <a:r>
              <a:rPr lang="en-US" sz="3000">
                <a:solidFill>
                  <a:srgbClr val="1D617A"/>
                </a:solidFill>
                <a:latin typeface="Poppins Light Light"/>
              </a:rPr>
              <a:t>Authentication bypass vulnerability could allow attackers to perform various malicious operations by bypassing the device authentication mechanism.</a:t>
            </a:r>
          </a:p>
          <a:p>
            <a:pPr>
              <a:lnSpc>
                <a:spcPts val="4200"/>
              </a:lnSpc>
            </a:pPr>
            <a:r>
              <a:rPr lang="en-US" sz="3000">
                <a:solidFill>
                  <a:srgbClr val="1D617A"/>
                </a:solidFill>
                <a:latin typeface="Arimo"/>
              </a:rPr>
              <a:t>What's the issue - </a:t>
            </a:r>
            <a:r>
              <a:rPr lang="en-US" sz="3000">
                <a:solidFill>
                  <a:srgbClr val="1D617A"/>
                </a:solidFill>
                <a:latin typeface="Arimo Light"/>
              </a:rPr>
              <a:t>Authentication bypass exploit is mainly due to a weak authentication mechanism.</a:t>
            </a:r>
          </a:p>
          <a:p>
            <a:pPr>
              <a:lnSpc>
                <a:spcPts val="4200"/>
              </a:lnSpc>
            </a:pPr>
            <a:r>
              <a:rPr lang="en-US" sz="3000">
                <a:solidFill>
                  <a:srgbClr val="1D617A"/>
                </a:solidFill>
                <a:latin typeface="Arimo Light"/>
              </a:rPr>
              <a:t>Organizations failing to enforce strong access policy and authentication controls could allow an attacker to bypass authentication.</a:t>
            </a:r>
          </a:p>
          <a:p>
            <a:pPr>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553351" y="6245186"/>
            <a:ext cx="5661480" cy="6781128"/>
            <a:chOff x="0" y="0"/>
            <a:chExt cx="7548639" cy="9041504"/>
          </a:xfrm>
        </p:grpSpPr>
        <p:grpSp>
          <p:nvGrpSpPr>
            <p:cNvPr name="Group 3" id="3"/>
            <p:cNvGrpSpPr/>
            <p:nvPr/>
          </p:nvGrpSpPr>
          <p:grpSpPr>
            <a:xfrm rot="-2700000">
              <a:off x="167220" y="2311264"/>
              <a:ext cx="7592556" cy="2547755"/>
              <a:chOff x="0" y="0"/>
              <a:chExt cx="1211111" cy="406400"/>
            </a:xfrm>
          </p:grpSpPr>
          <p:sp>
            <p:nvSpPr>
              <p:cNvPr name="Freeform 4" id="4"/>
              <p:cNvSpPr/>
              <p:nvPr/>
            </p:nvSpPr>
            <p:spPr>
              <a:xfrm>
                <a:off x="17780" y="22860"/>
                <a:ext cx="1185711" cy="360680"/>
              </a:xfrm>
              <a:custGeom>
                <a:avLst/>
                <a:gdLst/>
                <a:ahLst/>
                <a:cxnLst/>
                <a:rect r="r" b="b" t="t" l="l"/>
                <a:pathLst>
                  <a:path h="360680" w="1185711">
                    <a:moveTo>
                      <a:pt x="1185711" y="180340"/>
                    </a:moveTo>
                    <a:cubicBezTo>
                      <a:pt x="1185711" y="81280"/>
                      <a:pt x="1105701" y="0"/>
                      <a:pt x="1005371" y="0"/>
                    </a:cubicBezTo>
                    <a:lnTo>
                      <a:pt x="172720" y="0"/>
                    </a:lnTo>
                    <a:lnTo>
                      <a:pt x="172720" y="1270"/>
                    </a:lnTo>
                    <a:cubicBezTo>
                      <a:pt x="76200" y="5080"/>
                      <a:pt x="0" y="83820"/>
                      <a:pt x="0" y="180340"/>
                    </a:cubicBezTo>
                    <a:cubicBezTo>
                      <a:pt x="0" y="276860"/>
                      <a:pt x="77470" y="355600"/>
                      <a:pt x="172720" y="359410"/>
                    </a:cubicBezTo>
                    <a:lnTo>
                      <a:pt x="172720" y="360680"/>
                    </a:lnTo>
                    <a:lnTo>
                      <a:pt x="1005371" y="360680"/>
                    </a:lnTo>
                    <a:cubicBezTo>
                      <a:pt x="1104431" y="360680"/>
                      <a:pt x="1185711" y="279400"/>
                      <a:pt x="1185711" y="180340"/>
                    </a:cubicBezTo>
                    <a:close/>
                  </a:path>
                </a:pathLst>
              </a:custGeom>
              <a:solidFill>
                <a:srgbClr val="61C2A2"/>
              </a:solidFill>
            </p:spPr>
          </p:sp>
        </p:grpSp>
        <p:grpSp>
          <p:nvGrpSpPr>
            <p:cNvPr name="Group 5" id="5"/>
            <p:cNvGrpSpPr/>
            <p:nvPr/>
          </p:nvGrpSpPr>
          <p:grpSpPr>
            <a:xfrm rot="-2700000">
              <a:off x="-166652" y="4289881"/>
              <a:ext cx="7288795" cy="2547755"/>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7" id="7"/>
          <p:cNvGrpSpPr/>
          <p:nvPr/>
        </p:nvGrpSpPr>
        <p:grpSpPr>
          <a:xfrm rot="0">
            <a:off x="15423801" y="-1828404"/>
            <a:ext cx="4134982" cy="4932647"/>
            <a:chOff x="0" y="0"/>
            <a:chExt cx="5513309" cy="6576862"/>
          </a:xfrm>
        </p:grpSpPr>
        <p:grpSp>
          <p:nvGrpSpPr>
            <p:cNvPr name="Group 8" id="8"/>
            <p:cNvGrpSpPr/>
            <p:nvPr/>
          </p:nvGrpSpPr>
          <p:grpSpPr>
            <a:xfrm rot="-2700000">
              <a:off x="-118727" y="3191690"/>
              <a:ext cx="5192715" cy="1815083"/>
              <a:chOff x="0" y="0"/>
              <a:chExt cx="1162657" cy="406400"/>
            </a:xfrm>
          </p:grpSpPr>
          <p:sp>
            <p:nvSpPr>
              <p:cNvPr name="Freeform 9" id="9"/>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nvGrpSpPr>
            <p:cNvPr name="Group 10" id="10"/>
            <p:cNvGrpSpPr/>
            <p:nvPr/>
          </p:nvGrpSpPr>
          <p:grpSpPr>
            <a:xfrm rot="-2700000">
              <a:off x="290550" y="1631712"/>
              <a:ext cx="5367011" cy="1815083"/>
              <a:chOff x="0" y="0"/>
              <a:chExt cx="1201682" cy="406400"/>
            </a:xfrm>
          </p:grpSpPr>
          <p:sp>
            <p:nvSpPr>
              <p:cNvPr name="Freeform 11" id="11"/>
              <p:cNvSpPr/>
              <p:nvPr/>
            </p:nvSpPr>
            <p:spPr>
              <a:xfrm>
                <a:off x="17780" y="22860"/>
                <a:ext cx="1176283" cy="360680"/>
              </a:xfrm>
              <a:custGeom>
                <a:avLst/>
                <a:gdLst/>
                <a:ahLst/>
                <a:cxnLst/>
                <a:rect r="r" b="b" t="t" l="l"/>
                <a:pathLst>
                  <a:path h="360680" w="1176283">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61C2A2"/>
              </a:solidFill>
            </p:spPr>
          </p:sp>
        </p:grpSp>
      </p:grpSp>
      <p:pic>
        <p:nvPicPr>
          <p:cNvPr name="Picture 12" id="12"/>
          <p:cNvPicPr>
            <a:picLocks noChangeAspect="true"/>
          </p:cNvPicPr>
          <p:nvPr/>
        </p:nvPicPr>
        <p:blipFill>
          <a:blip r:embed="rId2"/>
          <a:srcRect l="0" t="0" r="0" b="14440"/>
          <a:stretch>
            <a:fillRect/>
          </a:stretch>
        </p:blipFill>
        <p:spPr>
          <a:xfrm flipH="false" flipV="false" rot="0">
            <a:off x="6274203" y="5444992"/>
            <a:ext cx="11811676" cy="4591738"/>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194540" y="192432"/>
            <a:ext cx="11213042" cy="509474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D617A"/>
        </a:solidFill>
      </p:bgPr>
    </p:bg>
    <p:spTree>
      <p:nvGrpSpPr>
        <p:cNvPr id="1" name=""/>
        <p:cNvGrpSpPr/>
        <p:nvPr/>
      </p:nvGrpSpPr>
      <p:grpSpPr>
        <a:xfrm>
          <a:off x="0" y="0"/>
          <a:ext cx="0" cy="0"/>
          <a:chOff x="0" y="0"/>
          <a:chExt cx="0" cy="0"/>
        </a:xfrm>
      </p:grpSpPr>
      <p:grpSp>
        <p:nvGrpSpPr>
          <p:cNvPr name="Group 2" id="2"/>
          <p:cNvGrpSpPr/>
          <p:nvPr/>
        </p:nvGrpSpPr>
        <p:grpSpPr>
          <a:xfrm rot="0">
            <a:off x="13861221" y="3712719"/>
            <a:ext cx="6567557" cy="7927189"/>
            <a:chOff x="0" y="0"/>
            <a:chExt cx="8756743" cy="10569585"/>
          </a:xfrm>
        </p:grpSpPr>
        <p:grpSp>
          <p:nvGrpSpPr>
            <p:cNvPr name="Group 3" id="3"/>
            <p:cNvGrpSpPr/>
            <p:nvPr/>
          </p:nvGrpSpPr>
          <p:grpSpPr>
            <a:xfrm rot="-2700000">
              <a:off x="-150932" y="4923696"/>
              <a:ext cx="8499807" cy="3093835"/>
              <a:chOff x="0" y="0"/>
              <a:chExt cx="1116518" cy="406400"/>
            </a:xfrm>
          </p:grpSpPr>
          <p:sp>
            <p:nvSpPr>
              <p:cNvPr name="Freeform 4" id="4"/>
              <p:cNvSpPr/>
              <p:nvPr/>
            </p:nvSpPr>
            <p:spPr>
              <a:xfrm>
                <a:off x="17780" y="22860"/>
                <a:ext cx="1091118" cy="360680"/>
              </a:xfrm>
              <a:custGeom>
                <a:avLst/>
                <a:gdLst/>
                <a:ahLst/>
                <a:cxnLst/>
                <a:rect r="r" b="b" t="t" l="l"/>
                <a:pathLst>
                  <a:path h="360680" w="1091118">
                    <a:moveTo>
                      <a:pt x="1091118" y="180340"/>
                    </a:moveTo>
                    <a:cubicBezTo>
                      <a:pt x="1091118" y="81280"/>
                      <a:pt x="1011108" y="0"/>
                      <a:pt x="910778" y="0"/>
                    </a:cubicBezTo>
                    <a:lnTo>
                      <a:pt x="172720" y="0"/>
                    </a:lnTo>
                    <a:lnTo>
                      <a:pt x="172720" y="1270"/>
                    </a:lnTo>
                    <a:cubicBezTo>
                      <a:pt x="76200" y="5080"/>
                      <a:pt x="0" y="83820"/>
                      <a:pt x="0" y="180340"/>
                    </a:cubicBezTo>
                    <a:cubicBezTo>
                      <a:pt x="0" y="276860"/>
                      <a:pt x="77470" y="355600"/>
                      <a:pt x="172720" y="359410"/>
                    </a:cubicBezTo>
                    <a:lnTo>
                      <a:pt x="172720" y="360680"/>
                    </a:lnTo>
                    <a:lnTo>
                      <a:pt x="910778" y="360680"/>
                    </a:lnTo>
                    <a:cubicBezTo>
                      <a:pt x="1009838" y="360680"/>
                      <a:pt x="1091118" y="279400"/>
                      <a:pt x="1091118" y="180340"/>
                    </a:cubicBezTo>
                    <a:close/>
                  </a:path>
                </a:pathLst>
              </a:custGeom>
              <a:solidFill>
                <a:srgbClr val="DBEFE1"/>
              </a:solidFill>
            </p:spPr>
          </p:sp>
        </p:grpSp>
        <p:grpSp>
          <p:nvGrpSpPr>
            <p:cNvPr name="Group 5" id="5"/>
            <p:cNvGrpSpPr/>
            <p:nvPr/>
          </p:nvGrpSpPr>
          <p:grpSpPr>
            <a:xfrm rot="-2700000">
              <a:off x="565588" y="2486724"/>
              <a:ext cx="8315027" cy="3093835"/>
              <a:chOff x="0" y="0"/>
              <a:chExt cx="1092245" cy="406400"/>
            </a:xfrm>
          </p:grpSpPr>
          <p:sp>
            <p:nvSpPr>
              <p:cNvPr name="Freeform 6" id="6"/>
              <p:cNvSpPr/>
              <p:nvPr/>
            </p:nvSpPr>
            <p:spPr>
              <a:xfrm>
                <a:off x="17780" y="22860"/>
                <a:ext cx="1066845" cy="360680"/>
              </a:xfrm>
              <a:custGeom>
                <a:avLst/>
                <a:gdLst/>
                <a:ahLst/>
                <a:cxnLst/>
                <a:rect r="r" b="b" t="t" l="l"/>
                <a:pathLst>
                  <a:path h="360680" w="1066845">
                    <a:moveTo>
                      <a:pt x="1066845" y="180340"/>
                    </a:moveTo>
                    <a:cubicBezTo>
                      <a:pt x="1066845" y="81280"/>
                      <a:pt x="986835" y="0"/>
                      <a:pt x="886506" y="0"/>
                    </a:cubicBezTo>
                    <a:lnTo>
                      <a:pt x="172720" y="0"/>
                    </a:lnTo>
                    <a:lnTo>
                      <a:pt x="172720" y="1270"/>
                    </a:lnTo>
                    <a:cubicBezTo>
                      <a:pt x="76200" y="5080"/>
                      <a:pt x="0" y="83820"/>
                      <a:pt x="0" y="180340"/>
                    </a:cubicBezTo>
                    <a:cubicBezTo>
                      <a:pt x="0" y="276860"/>
                      <a:pt x="77470" y="355600"/>
                      <a:pt x="172720" y="359410"/>
                    </a:cubicBezTo>
                    <a:lnTo>
                      <a:pt x="172720" y="360680"/>
                    </a:lnTo>
                    <a:lnTo>
                      <a:pt x="886505" y="360680"/>
                    </a:lnTo>
                    <a:cubicBezTo>
                      <a:pt x="985565" y="360680"/>
                      <a:pt x="1066845" y="279400"/>
                      <a:pt x="1066845" y="180340"/>
                    </a:cubicBezTo>
                    <a:close/>
                  </a:path>
                </a:pathLst>
              </a:custGeom>
              <a:solidFill>
                <a:srgbClr val="61C2A2"/>
              </a:solidFill>
            </p:spPr>
          </p:sp>
        </p:grpSp>
      </p:grpSp>
      <p:grpSp>
        <p:nvGrpSpPr>
          <p:cNvPr name="Group 7" id="7"/>
          <p:cNvGrpSpPr/>
          <p:nvPr/>
        </p:nvGrpSpPr>
        <p:grpSpPr>
          <a:xfrm rot="0">
            <a:off x="-2202691" y="-1373631"/>
            <a:ext cx="6567557" cy="7927189"/>
            <a:chOff x="0" y="0"/>
            <a:chExt cx="8756743" cy="10569585"/>
          </a:xfrm>
        </p:grpSpPr>
        <p:grpSp>
          <p:nvGrpSpPr>
            <p:cNvPr name="Group 8" id="8"/>
            <p:cNvGrpSpPr/>
            <p:nvPr/>
          </p:nvGrpSpPr>
          <p:grpSpPr>
            <a:xfrm rot="-2700000">
              <a:off x="565588" y="2486724"/>
              <a:ext cx="8315027" cy="3093835"/>
              <a:chOff x="0" y="0"/>
              <a:chExt cx="1092245" cy="406400"/>
            </a:xfrm>
          </p:grpSpPr>
          <p:sp>
            <p:nvSpPr>
              <p:cNvPr name="Freeform 9" id="9"/>
              <p:cNvSpPr/>
              <p:nvPr/>
            </p:nvSpPr>
            <p:spPr>
              <a:xfrm>
                <a:off x="17780" y="22860"/>
                <a:ext cx="1066845" cy="360680"/>
              </a:xfrm>
              <a:custGeom>
                <a:avLst/>
                <a:gdLst/>
                <a:ahLst/>
                <a:cxnLst/>
                <a:rect r="r" b="b" t="t" l="l"/>
                <a:pathLst>
                  <a:path h="360680" w="1066845">
                    <a:moveTo>
                      <a:pt x="1066845" y="180340"/>
                    </a:moveTo>
                    <a:cubicBezTo>
                      <a:pt x="1066845" y="81280"/>
                      <a:pt x="986835" y="0"/>
                      <a:pt x="886506" y="0"/>
                    </a:cubicBezTo>
                    <a:lnTo>
                      <a:pt x="172720" y="0"/>
                    </a:lnTo>
                    <a:lnTo>
                      <a:pt x="172720" y="1270"/>
                    </a:lnTo>
                    <a:cubicBezTo>
                      <a:pt x="76200" y="5080"/>
                      <a:pt x="0" y="83820"/>
                      <a:pt x="0" y="180340"/>
                    </a:cubicBezTo>
                    <a:cubicBezTo>
                      <a:pt x="0" y="276860"/>
                      <a:pt x="77470" y="355600"/>
                      <a:pt x="172720" y="359410"/>
                    </a:cubicBezTo>
                    <a:lnTo>
                      <a:pt x="172720" y="360680"/>
                    </a:lnTo>
                    <a:lnTo>
                      <a:pt x="886505" y="360680"/>
                    </a:lnTo>
                    <a:cubicBezTo>
                      <a:pt x="985565" y="360680"/>
                      <a:pt x="1066845" y="279400"/>
                      <a:pt x="1066845" y="180340"/>
                    </a:cubicBezTo>
                    <a:close/>
                  </a:path>
                </a:pathLst>
              </a:custGeom>
              <a:solidFill>
                <a:srgbClr val="61C2A2"/>
              </a:solidFill>
            </p:spPr>
          </p:sp>
        </p:grpSp>
        <p:grpSp>
          <p:nvGrpSpPr>
            <p:cNvPr name="Group 10" id="10"/>
            <p:cNvGrpSpPr/>
            <p:nvPr/>
          </p:nvGrpSpPr>
          <p:grpSpPr>
            <a:xfrm rot="-2700000">
              <a:off x="-150932" y="4923696"/>
              <a:ext cx="8499807" cy="3093835"/>
              <a:chOff x="0" y="0"/>
              <a:chExt cx="1116518" cy="406400"/>
            </a:xfrm>
          </p:grpSpPr>
          <p:sp>
            <p:nvSpPr>
              <p:cNvPr name="Freeform 11" id="11"/>
              <p:cNvSpPr/>
              <p:nvPr/>
            </p:nvSpPr>
            <p:spPr>
              <a:xfrm>
                <a:off x="17780" y="22860"/>
                <a:ext cx="1091118" cy="360680"/>
              </a:xfrm>
              <a:custGeom>
                <a:avLst/>
                <a:gdLst/>
                <a:ahLst/>
                <a:cxnLst/>
                <a:rect r="r" b="b" t="t" l="l"/>
                <a:pathLst>
                  <a:path h="360680" w="1091118">
                    <a:moveTo>
                      <a:pt x="1091118" y="180340"/>
                    </a:moveTo>
                    <a:cubicBezTo>
                      <a:pt x="1091118" y="81280"/>
                      <a:pt x="1011108" y="0"/>
                      <a:pt x="910778" y="0"/>
                    </a:cubicBezTo>
                    <a:lnTo>
                      <a:pt x="172720" y="0"/>
                    </a:lnTo>
                    <a:lnTo>
                      <a:pt x="172720" y="1270"/>
                    </a:lnTo>
                    <a:cubicBezTo>
                      <a:pt x="76200" y="5080"/>
                      <a:pt x="0" y="83820"/>
                      <a:pt x="0" y="180340"/>
                    </a:cubicBezTo>
                    <a:cubicBezTo>
                      <a:pt x="0" y="276860"/>
                      <a:pt x="77470" y="355600"/>
                      <a:pt x="172720" y="359410"/>
                    </a:cubicBezTo>
                    <a:lnTo>
                      <a:pt x="172720" y="360680"/>
                    </a:lnTo>
                    <a:lnTo>
                      <a:pt x="910778" y="360680"/>
                    </a:lnTo>
                    <a:cubicBezTo>
                      <a:pt x="1009838" y="360680"/>
                      <a:pt x="1091118" y="279400"/>
                      <a:pt x="1091118" y="180340"/>
                    </a:cubicBezTo>
                    <a:close/>
                  </a:path>
                </a:pathLst>
              </a:custGeom>
              <a:solidFill>
                <a:srgbClr val="DBEFE1"/>
              </a:solidFill>
            </p:spPr>
          </p:sp>
        </p:grpSp>
      </p:grpSp>
      <p:pic>
        <p:nvPicPr>
          <p:cNvPr name="Picture 12" id="12"/>
          <p:cNvPicPr>
            <a:picLocks noChangeAspect="true"/>
          </p:cNvPicPr>
          <p:nvPr/>
        </p:nvPicPr>
        <p:blipFill>
          <a:blip r:embed="rId2"/>
          <a:srcRect l="0" t="0" r="0" b="0"/>
          <a:stretch>
            <a:fillRect/>
          </a:stretch>
        </p:blipFill>
        <p:spPr>
          <a:xfrm flipH="false" flipV="false" rot="0">
            <a:off x="7233908" y="5143500"/>
            <a:ext cx="11054092" cy="5011188"/>
          </a:xfrm>
          <a:prstGeom prst="rect">
            <a:avLst/>
          </a:prstGeom>
        </p:spPr>
      </p:pic>
      <p:pic>
        <p:nvPicPr>
          <p:cNvPr name="Picture 13" id="13"/>
          <p:cNvPicPr>
            <a:picLocks noChangeAspect="true"/>
          </p:cNvPicPr>
          <p:nvPr/>
        </p:nvPicPr>
        <p:blipFill>
          <a:blip r:embed="rId3"/>
          <a:srcRect l="0" t="0" r="0" b="5516"/>
          <a:stretch>
            <a:fillRect/>
          </a:stretch>
        </p:blipFill>
        <p:spPr>
          <a:xfrm flipH="false" flipV="false" rot="0">
            <a:off x="0" y="56662"/>
            <a:ext cx="11342322" cy="4869208"/>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2700000">
            <a:off x="12006148" y="-654087"/>
            <a:ext cx="3149555" cy="1715892"/>
            <a:chOff x="0" y="0"/>
            <a:chExt cx="745955" cy="406400"/>
          </a:xfrm>
        </p:grpSpPr>
        <p:sp>
          <p:nvSpPr>
            <p:cNvPr name="Freeform 3" id="3"/>
            <p:cNvSpPr/>
            <p:nvPr/>
          </p:nvSpPr>
          <p:spPr>
            <a:xfrm>
              <a:off x="17780" y="22860"/>
              <a:ext cx="720555" cy="360680"/>
            </a:xfrm>
            <a:custGeom>
              <a:avLst/>
              <a:gdLst/>
              <a:ahLst/>
              <a:cxnLst/>
              <a:rect r="r" b="b" t="t" l="l"/>
              <a:pathLst>
                <a:path h="360680" w="720555">
                  <a:moveTo>
                    <a:pt x="720555" y="180340"/>
                  </a:moveTo>
                  <a:cubicBezTo>
                    <a:pt x="720555" y="81280"/>
                    <a:pt x="640545" y="0"/>
                    <a:pt x="540215" y="0"/>
                  </a:cubicBezTo>
                  <a:lnTo>
                    <a:pt x="172720" y="0"/>
                  </a:lnTo>
                  <a:lnTo>
                    <a:pt x="172720" y="1270"/>
                  </a:lnTo>
                  <a:cubicBezTo>
                    <a:pt x="76200" y="5080"/>
                    <a:pt x="0" y="83820"/>
                    <a:pt x="0" y="180340"/>
                  </a:cubicBezTo>
                  <a:cubicBezTo>
                    <a:pt x="0" y="276860"/>
                    <a:pt x="77470" y="355600"/>
                    <a:pt x="172720" y="359410"/>
                  </a:cubicBezTo>
                  <a:lnTo>
                    <a:pt x="172720" y="360680"/>
                  </a:lnTo>
                  <a:lnTo>
                    <a:pt x="540215" y="360680"/>
                  </a:lnTo>
                  <a:cubicBezTo>
                    <a:pt x="639275" y="360680"/>
                    <a:pt x="720555" y="279400"/>
                    <a:pt x="720555" y="180340"/>
                  </a:cubicBezTo>
                  <a:close/>
                </a:path>
              </a:pathLst>
            </a:custGeom>
            <a:solidFill>
              <a:srgbClr val="61C2A2"/>
            </a:solidFill>
          </p:spPr>
        </p:sp>
      </p:grpSp>
      <p:grpSp>
        <p:nvGrpSpPr>
          <p:cNvPr name="Group 4" id="4"/>
          <p:cNvGrpSpPr/>
          <p:nvPr/>
        </p:nvGrpSpPr>
        <p:grpSpPr>
          <a:xfrm rot="-2700000">
            <a:off x="2959581" y="9328547"/>
            <a:ext cx="3288283" cy="1715892"/>
            <a:chOff x="0" y="0"/>
            <a:chExt cx="778812" cy="406400"/>
          </a:xfrm>
        </p:grpSpPr>
        <p:sp>
          <p:nvSpPr>
            <p:cNvPr name="Freeform 5" id="5"/>
            <p:cNvSpPr/>
            <p:nvPr/>
          </p:nvSpPr>
          <p:spPr>
            <a:xfrm>
              <a:off x="17780" y="22860"/>
              <a:ext cx="753413" cy="360680"/>
            </a:xfrm>
            <a:custGeom>
              <a:avLst/>
              <a:gdLst/>
              <a:ahLst/>
              <a:cxnLst/>
              <a:rect r="r" b="b" t="t" l="l"/>
              <a:pathLst>
                <a:path h="360680" w="753413">
                  <a:moveTo>
                    <a:pt x="753413" y="180340"/>
                  </a:moveTo>
                  <a:cubicBezTo>
                    <a:pt x="753413" y="81280"/>
                    <a:pt x="673403" y="0"/>
                    <a:pt x="573073" y="0"/>
                  </a:cubicBezTo>
                  <a:lnTo>
                    <a:pt x="172720" y="0"/>
                  </a:lnTo>
                  <a:lnTo>
                    <a:pt x="172720" y="1270"/>
                  </a:lnTo>
                  <a:cubicBezTo>
                    <a:pt x="76200" y="5080"/>
                    <a:pt x="0" y="83820"/>
                    <a:pt x="0" y="180340"/>
                  </a:cubicBezTo>
                  <a:cubicBezTo>
                    <a:pt x="0" y="276860"/>
                    <a:pt x="77470" y="355600"/>
                    <a:pt x="172720" y="359410"/>
                  </a:cubicBezTo>
                  <a:lnTo>
                    <a:pt x="172720" y="360680"/>
                  </a:lnTo>
                  <a:lnTo>
                    <a:pt x="573072" y="360680"/>
                  </a:lnTo>
                  <a:cubicBezTo>
                    <a:pt x="672132" y="360680"/>
                    <a:pt x="753412" y="279400"/>
                    <a:pt x="753412" y="180340"/>
                  </a:cubicBezTo>
                  <a:close/>
                </a:path>
              </a:pathLst>
            </a:custGeom>
            <a:solidFill>
              <a:srgbClr val="1D617A"/>
            </a:solidFill>
          </p:spPr>
        </p:sp>
      </p:grpSp>
      <p:sp>
        <p:nvSpPr>
          <p:cNvPr name="TextBox 6" id="6"/>
          <p:cNvSpPr txBox="true"/>
          <p:nvPr/>
        </p:nvSpPr>
        <p:spPr>
          <a:xfrm rot="0">
            <a:off x="2107358" y="1886574"/>
            <a:ext cx="14073284" cy="6889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Bold"/>
              </a:rPr>
              <a:t>Scanning using OWASP ZAP </a:t>
            </a:r>
          </a:p>
        </p:txBody>
      </p:sp>
      <p:grpSp>
        <p:nvGrpSpPr>
          <p:cNvPr name="Group 7" id="7"/>
          <p:cNvGrpSpPr/>
          <p:nvPr/>
        </p:nvGrpSpPr>
        <p:grpSpPr>
          <a:xfrm rot="0">
            <a:off x="15825371" y="1971427"/>
            <a:ext cx="2847002" cy="1208244"/>
            <a:chOff x="0" y="0"/>
            <a:chExt cx="957606" cy="406400"/>
          </a:xfrm>
        </p:grpSpPr>
        <p:sp>
          <p:nvSpPr>
            <p:cNvPr name="Freeform 8" id="8"/>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9" id="9"/>
          <p:cNvGrpSpPr/>
          <p:nvPr/>
        </p:nvGrpSpPr>
        <p:grpSpPr>
          <a:xfrm rot="0">
            <a:off x="16611670" y="1367304"/>
            <a:ext cx="2847002" cy="1208244"/>
            <a:chOff x="0" y="0"/>
            <a:chExt cx="957606" cy="406400"/>
          </a:xfrm>
        </p:grpSpPr>
        <p:sp>
          <p:nvSpPr>
            <p:cNvPr name="Freeform 10" id="10"/>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grpSp>
        <p:nvGrpSpPr>
          <p:cNvPr name="Group 11" id="11"/>
          <p:cNvGrpSpPr/>
          <p:nvPr/>
        </p:nvGrpSpPr>
        <p:grpSpPr>
          <a:xfrm rot="0">
            <a:off x="-739644" y="2030144"/>
            <a:ext cx="2847002" cy="1208244"/>
            <a:chOff x="0" y="0"/>
            <a:chExt cx="957606" cy="406400"/>
          </a:xfrm>
        </p:grpSpPr>
        <p:sp>
          <p:nvSpPr>
            <p:cNvPr name="Freeform 12" id="12"/>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3" id="13"/>
          <p:cNvGrpSpPr/>
          <p:nvPr/>
        </p:nvGrpSpPr>
        <p:grpSpPr>
          <a:xfrm rot="0">
            <a:off x="-1501644" y="1367304"/>
            <a:ext cx="2847002" cy="1208244"/>
            <a:chOff x="0" y="0"/>
            <a:chExt cx="957606" cy="406400"/>
          </a:xfrm>
        </p:grpSpPr>
        <p:sp>
          <p:nvSpPr>
            <p:cNvPr name="Freeform 14" id="14"/>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sp>
        <p:nvSpPr>
          <p:cNvPr name="TextBox 15" id="15"/>
          <p:cNvSpPr txBox="true"/>
          <p:nvPr/>
        </p:nvSpPr>
        <p:spPr>
          <a:xfrm rot="0">
            <a:off x="525097" y="3626175"/>
            <a:ext cx="17357146" cy="4791075"/>
          </a:xfrm>
          <a:prstGeom prst="rect">
            <a:avLst/>
          </a:prstGeom>
        </p:spPr>
        <p:txBody>
          <a:bodyPr anchor="t" rtlCol="false" tIns="0" lIns="0" bIns="0" rIns="0">
            <a:spAutoFit/>
          </a:bodyPr>
          <a:lstStyle/>
          <a:p>
            <a:pPr>
              <a:lnSpc>
                <a:spcPts val="4200"/>
              </a:lnSpc>
            </a:pPr>
            <a:r>
              <a:rPr lang="en-US" sz="3000">
                <a:solidFill>
                  <a:srgbClr val="1D617A"/>
                </a:solidFill>
                <a:latin typeface="Poppins Light"/>
              </a:rPr>
              <a:t>OWASP ZAP (short for Zed Attack Proxy) is an </a:t>
            </a:r>
            <a:r>
              <a:rPr lang="en-US" sz="3000">
                <a:solidFill>
                  <a:srgbClr val="1D617A"/>
                </a:solidFill>
                <a:latin typeface="Arimo"/>
              </a:rPr>
              <a:t>open-source</a:t>
            </a:r>
            <a:r>
              <a:rPr lang="en-US" sz="3000">
                <a:solidFill>
                  <a:srgbClr val="1D617A"/>
                </a:solidFill>
                <a:latin typeface="Arimo"/>
              </a:rPr>
              <a:t> </a:t>
            </a:r>
            <a:r>
              <a:rPr lang="en-US" sz="3000">
                <a:solidFill>
                  <a:srgbClr val="1D617A"/>
                </a:solidFill>
                <a:latin typeface="Arimo"/>
              </a:rPr>
              <a:t>web application security scanner</a:t>
            </a:r>
            <a:r>
              <a:rPr lang="en-US" sz="3000">
                <a:solidFill>
                  <a:srgbClr val="1D617A"/>
                </a:solidFill>
                <a:latin typeface="Arimo"/>
              </a:rPr>
              <a:t>. It is intended to be used by both those new to application security as well as professional penetration testers.</a:t>
            </a:r>
          </a:p>
          <a:p>
            <a:pPr>
              <a:lnSpc>
                <a:spcPts val="4200"/>
              </a:lnSpc>
            </a:pPr>
            <a:r>
              <a:rPr lang="en-US" sz="3000">
                <a:solidFill>
                  <a:srgbClr val="1D617A"/>
                </a:solidFill>
                <a:latin typeface="Arimo"/>
              </a:rPr>
              <a:t>It is one of the most active Open Web Application Security Project (</a:t>
            </a:r>
            <a:r>
              <a:rPr lang="en-US" sz="3000">
                <a:solidFill>
                  <a:srgbClr val="1D617A"/>
                </a:solidFill>
                <a:latin typeface="Arimo"/>
              </a:rPr>
              <a:t>OWASP</a:t>
            </a:r>
            <a:r>
              <a:rPr lang="en-US" sz="3000">
                <a:solidFill>
                  <a:srgbClr val="1D617A"/>
                </a:solidFill>
                <a:latin typeface="Arimo"/>
              </a:rPr>
              <a:t>) projects</a:t>
            </a:r>
            <a:r>
              <a:rPr lang="en-US" sz="3000">
                <a:solidFill>
                  <a:srgbClr val="1D617A"/>
                </a:solidFill>
                <a:latin typeface="Arimo"/>
              </a:rPr>
              <a:t>[2]</a:t>
            </a:r>
            <a:r>
              <a:rPr lang="en-US" sz="3000">
                <a:solidFill>
                  <a:srgbClr val="1D617A"/>
                </a:solidFill>
                <a:latin typeface="Arimo"/>
              </a:rPr>
              <a:t> and has been given Flagship status.</a:t>
            </a:r>
            <a:r>
              <a:rPr lang="en-US" sz="3000">
                <a:solidFill>
                  <a:srgbClr val="1D617A"/>
                </a:solidFill>
                <a:latin typeface="Arimo"/>
              </a:rPr>
              <a:t>[3]</a:t>
            </a:r>
          </a:p>
          <a:p>
            <a:pPr>
              <a:lnSpc>
                <a:spcPts val="4200"/>
              </a:lnSpc>
            </a:pPr>
            <a:r>
              <a:rPr lang="en-US" sz="3000">
                <a:solidFill>
                  <a:srgbClr val="1D617A"/>
                </a:solidFill>
                <a:latin typeface="Arimo"/>
              </a:rPr>
              <a:t>When used as a </a:t>
            </a:r>
            <a:r>
              <a:rPr lang="en-US" sz="3000">
                <a:solidFill>
                  <a:srgbClr val="1D617A"/>
                </a:solidFill>
                <a:latin typeface="Arimo"/>
              </a:rPr>
              <a:t>proxy server</a:t>
            </a:r>
            <a:r>
              <a:rPr lang="en-US" sz="3000">
                <a:solidFill>
                  <a:srgbClr val="1D617A"/>
                </a:solidFill>
                <a:latin typeface="Arimo"/>
              </a:rPr>
              <a:t> it allows the user to manipulate all of the traffic that passes through it, including traffic using </a:t>
            </a:r>
            <a:r>
              <a:rPr lang="en-US" sz="3000">
                <a:solidFill>
                  <a:srgbClr val="1D617A"/>
                </a:solidFill>
                <a:latin typeface="Arimo"/>
              </a:rPr>
              <a:t>https</a:t>
            </a:r>
            <a:r>
              <a:rPr lang="en-US" sz="3000">
                <a:solidFill>
                  <a:srgbClr val="1D617A"/>
                </a:solidFill>
                <a:latin typeface="Arimo"/>
              </a:rPr>
              <a:t>.</a:t>
            </a:r>
          </a:p>
          <a:p>
            <a:pPr>
              <a:lnSpc>
                <a:spcPts val="4200"/>
              </a:lnSpc>
            </a:pPr>
            <a:r>
              <a:rPr lang="en-US" sz="3000">
                <a:solidFill>
                  <a:srgbClr val="1D617A"/>
                </a:solidFill>
                <a:latin typeface="Arimo"/>
              </a:rPr>
              <a:t>It can also run in a </a:t>
            </a:r>
            <a:r>
              <a:rPr lang="en-US" sz="3000">
                <a:solidFill>
                  <a:srgbClr val="1D617A"/>
                </a:solidFill>
                <a:latin typeface="Arimo"/>
              </a:rPr>
              <a:t>daemon</a:t>
            </a:r>
            <a:r>
              <a:rPr lang="en-US" sz="3000">
                <a:solidFill>
                  <a:srgbClr val="1D617A"/>
                </a:solidFill>
                <a:latin typeface="Arimo"/>
              </a:rPr>
              <a:t> mode which is then controlled via a </a:t>
            </a:r>
            <a:r>
              <a:rPr lang="en-US" sz="3000">
                <a:solidFill>
                  <a:srgbClr val="1D617A"/>
                </a:solidFill>
                <a:latin typeface="Arimo"/>
              </a:rPr>
              <a:t>REST</a:t>
            </a:r>
            <a:r>
              <a:rPr lang="en-US" sz="3000">
                <a:solidFill>
                  <a:srgbClr val="1D617A"/>
                </a:solidFill>
                <a:latin typeface="Arimo"/>
              </a:rPr>
              <a:t> </a:t>
            </a:r>
            <a:r>
              <a:rPr lang="en-US" sz="3000">
                <a:solidFill>
                  <a:srgbClr val="1D617A"/>
                </a:solidFill>
                <a:latin typeface="Arimo"/>
              </a:rPr>
              <a:t>API</a:t>
            </a:r>
            <a:r>
              <a:rPr lang="en-US" sz="3000">
                <a:solidFill>
                  <a:srgbClr val="1D617A"/>
                </a:solidFill>
                <a:latin typeface="Arimo"/>
              </a:rPr>
              <a:t>.</a:t>
            </a:r>
          </a:p>
          <a:p>
            <a:pPr algn="just">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9986019" y="-5946053"/>
            <a:ext cx="12648081" cy="15470119"/>
            <a:chOff x="0" y="0"/>
            <a:chExt cx="16864108" cy="20626825"/>
          </a:xfrm>
        </p:grpSpPr>
        <p:grpSp>
          <p:nvGrpSpPr>
            <p:cNvPr name="Group 3" id="3"/>
            <p:cNvGrpSpPr/>
            <p:nvPr/>
          </p:nvGrpSpPr>
          <p:grpSpPr>
            <a:xfrm rot="-2700000">
              <a:off x="-353120" y="10558573"/>
              <a:ext cx="15444285" cy="5398459"/>
              <a:chOff x="0" y="0"/>
              <a:chExt cx="1162657" cy="406400"/>
            </a:xfrm>
          </p:grpSpPr>
          <p:sp>
            <p:nvSpPr>
              <p:cNvPr name="Freeform 4" id="4"/>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alpha val="14902"/>
                </a:srgbClr>
              </a:solidFill>
            </p:spPr>
          </p:sp>
        </p:grpSp>
        <p:grpSp>
          <p:nvGrpSpPr>
            <p:cNvPr name="Group 5" id="5"/>
            <p:cNvGrpSpPr/>
            <p:nvPr/>
          </p:nvGrpSpPr>
          <p:grpSpPr>
            <a:xfrm rot="-2700000">
              <a:off x="21989" y="5395062"/>
              <a:ext cx="17495655" cy="5398459"/>
              <a:chOff x="0" y="0"/>
              <a:chExt cx="1317086" cy="406400"/>
            </a:xfrm>
          </p:grpSpPr>
          <p:sp>
            <p:nvSpPr>
              <p:cNvPr name="Freeform 6" id="6"/>
              <p:cNvSpPr/>
              <p:nvPr/>
            </p:nvSpPr>
            <p:spPr>
              <a:xfrm>
                <a:off x="17780" y="22860"/>
                <a:ext cx="1291686" cy="360680"/>
              </a:xfrm>
              <a:custGeom>
                <a:avLst/>
                <a:gdLst/>
                <a:ahLst/>
                <a:cxnLst/>
                <a:rect r="r" b="b" t="t" l="l"/>
                <a:pathLst>
                  <a:path h="360680" w="1291686">
                    <a:moveTo>
                      <a:pt x="1291686" y="180340"/>
                    </a:moveTo>
                    <a:cubicBezTo>
                      <a:pt x="1291686" y="81280"/>
                      <a:pt x="1211676" y="0"/>
                      <a:pt x="1111346" y="0"/>
                    </a:cubicBezTo>
                    <a:lnTo>
                      <a:pt x="172720" y="0"/>
                    </a:lnTo>
                    <a:lnTo>
                      <a:pt x="172720" y="1270"/>
                    </a:lnTo>
                    <a:cubicBezTo>
                      <a:pt x="76200" y="5080"/>
                      <a:pt x="0" y="83820"/>
                      <a:pt x="0" y="180340"/>
                    </a:cubicBezTo>
                    <a:cubicBezTo>
                      <a:pt x="0" y="276860"/>
                      <a:pt x="77470" y="355600"/>
                      <a:pt x="172720" y="359410"/>
                    </a:cubicBezTo>
                    <a:lnTo>
                      <a:pt x="172720" y="360680"/>
                    </a:lnTo>
                    <a:lnTo>
                      <a:pt x="1111346" y="360680"/>
                    </a:lnTo>
                    <a:cubicBezTo>
                      <a:pt x="1210406" y="360680"/>
                      <a:pt x="1291686" y="279400"/>
                      <a:pt x="1291686" y="180340"/>
                    </a:cubicBezTo>
                    <a:close/>
                  </a:path>
                </a:pathLst>
              </a:custGeom>
              <a:solidFill>
                <a:srgbClr val="61C2A2">
                  <a:alpha val="14902"/>
                </a:srgbClr>
              </a:solidFill>
            </p:spPr>
          </p:sp>
        </p:grpSp>
      </p:grpSp>
      <p:grpSp>
        <p:nvGrpSpPr>
          <p:cNvPr name="Group 7" id="7"/>
          <p:cNvGrpSpPr/>
          <p:nvPr/>
        </p:nvGrpSpPr>
        <p:grpSpPr>
          <a:xfrm rot="0">
            <a:off x="-2504862" y="5442528"/>
            <a:ext cx="6443945" cy="7631544"/>
            <a:chOff x="0" y="0"/>
            <a:chExt cx="8591926" cy="10175392"/>
          </a:xfrm>
        </p:grpSpPr>
        <p:grpSp>
          <p:nvGrpSpPr>
            <p:cNvPr name="Group 8" id="8"/>
            <p:cNvGrpSpPr/>
            <p:nvPr/>
          </p:nvGrpSpPr>
          <p:grpSpPr>
            <a:xfrm rot="-2700000">
              <a:off x="1510380" y="2141765"/>
              <a:ext cx="7177187" cy="2702376"/>
              <a:chOff x="0" y="0"/>
              <a:chExt cx="1079350" cy="406400"/>
            </a:xfrm>
          </p:grpSpPr>
          <p:sp>
            <p:nvSpPr>
              <p:cNvPr name="Freeform 9" id="9"/>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alpha val="14902"/>
                </a:srgbClr>
              </a:solidFill>
            </p:spPr>
          </p:sp>
        </p:grpSp>
        <p:grpSp>
          <p:nvGrpSpPr>
            <p:cNvPr name="Group 10" id="10"/>
            <p:cNvGrpSpPr/>
            <p:nvPr/>
          </p:nvGrpSpPr>
          <p:grpSpPr>
            <a:xfrm rot="-2700000">
              <a:off x="-176766" y="5135397"/>
              <a:ext cx="7731144" cy="2702376"/>
              <a:chOff x="0" y="0"/>
              <a:chExt cx="1162657" cy="406400"/>
            </a:xfrm>
          </p:grpSpPr>
          <p:sp>
            <p:nvSpPr>
              <p:cNvPr name="Freeform 11" id="11"/>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alpha val="14902"/>
                </a:srgbClr>
              </a:solidFill>
            </p:spPr>
          </p:sp>
        </p:grpSp>
      </p:grpSp>
      <p:pic>
        <p:nvPicPr>
          <p:cNvPr name="Picture 12" id="12"/>
          <p:cNvPicPr>
            <a:picLocks noChangeAspect="true"/>
          </p:cNvPicPr>
          <p:nvPr/>
        </p:nvPicPr>
        <p:blipFill>
          <a:blip r:embed="rId2"/>
          <a:srcRect l="0" t="0" r="0" b="0"/>
          <a:stretch>
            <a:fillRect/>
          </a:stretch>
        </p:blipFill>
        <p:spPr>
          <a:xfrm flipH="false" flipV="false" rot="0">
            <a:off x="7111520" y="5208866"/>
            <a:ext cx="11176480" cy="5078134"/>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0" y="84006"/>
            <a:ext cx="10799170" cy="4906700"/>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3574416" y="4916429"/>
            <a:ext cx="6462782" cy="7822414"/>
            <a:chOff x="0" y="0"/>
            <a:chExt cx="8617043" cy="10429885"/>
          </a:xfrm>
        </p:grpSpPr>
        <p:grpSp>
          <p:nvGrpSpPr>
            <p:cNvPr name="Group 3" id="3"/>
            <p:cNvGrpSpPr/>
            <p:nvPr/>
          </p:nvGrpSpPr>
          <p:grpSpPr>
            <a:xfrm rot="-2700000">
              <a:off x="-237730" y="4574446"/>
              <a:ext cx="9092504" cy="3093835"/>
              <a:chOff x="0" y="0"/>
              <a:chExt cx="1194373" cy="406400"/>
            </a:xfrm>
          </p:grpSpPr>
          <p:sp>
            <p:nvSpPr>
              <p:cNvPr name="Freeform 4" id="4"/>
              <p:cNvSpPr/>
              <p:nvPr/>
            </p:nvSpPr>
            <p:spPr>
              <a:xfrm>
                <a:off x="17780" y="22860"/>
                <a:ext cx="1168973" cy="360680"/>
              </a:xfrm>
              <a:custGeom>
                <a:avLst/>
                <a:gdLst/>
                <a:ahLst/>
                <a:cxnLst/>
                <a:rect r="r" b="b" t="t" l="l"/>
                <a:pathLst>
                  <a:path h="360680" w="1168973">
                    <a:moveTo>
                      <a:pt x="1168973" y="180340"/>
                    </a:moveTo>
                    <a:cubicBezTo>
                      <a:pt x="1168973" y="81280"/>
                      <a:pt x="1088963" y="0"/>
                      <a:pt x="988633" y="0"/>
                    </a:cubicBezTo>
                    <a:lnTo>
                      <a:pt x="172720" y="0"/>
                    </a:lnTo>
                    <a:lnTo>
                      <a:pt x="172720" y="1270"/>
                    </a:lnTo>
                    <a:cubicBezTo>
                      <a:pt x="76200" y="5080"/>
                      <a:pt x="0" y="83820"/>
                      <a:pt x="0" y="180340"/>
                    </a:cubicBezTo>
                    <a:cubicBezTo>
                      <a:pt x="0" y="276860"/>
                      <a:pt x="77470" y="355600"/>
                      <a:pt x="172720" y="359410"/>
                    </a:cubicBezTo>
                    <a:lnTo>
                      <a:pt x="172720" y="360680"/>
                    </a:lnTo>
                    <a:lnTo>
                      <a:pt x="988633" y="360680"/>
                    </a:lnTo>
                    <a:cubicBezTo>
                      <a:pt x="1087693" y="360680"/>
                      <a:pt x="1168973" y="279400"/>
                      <a:pt x="1168973" y="180340"/>
                    </a:cubicBezTo>
                    <a:close/>
                  </a:path>
                </a:pathLst>
              </a:custGeom>
              <a:solidFill>
                <a:srgbClr val="DBEFE1"/>
              </a:solidFill>
            </p:spPr>
          </p:sp>
        </p:grpSp>
        <p:grpSp>
          <p:nvGrpSpPr>
            <p:cNvPr name="Group 5" id="5"/>
            <p:cNvGrpSpPr/>
            <p:nvPr/>
          </p:nvGrpSpPr>
          <p:grpSpPr>
            <a:xfrm rot="-2700000">
              <a:off x="1422354" y="2073974"/>
              <a:ext cx="7147594" cy="3093835"/>
              <a:chOff x="0" y="0"/>
              <a:chExt cx="938894" cy="406400"/>
            </a:xfrm>
          </p:grpSpPr>
          <p:sp>
            <p:nvSpPr>
              <p:cNvPr name="Freeform 6" id="6"/>
              <p:cNvSpPr/>
              <p:nvPr/>
            </p:nvSpPr>
            <p:spPr>
              <a:xfrm>
                <a:off x="17780" y="22860"/>
                <a:ext cx="913494" cy="360680"/>
              </a:xfrm>
              <a:custGeom>
                <a:avLst/>
                <a:gdLst/>
                <a:ahLst/>
                <a:cxnLst/>
                <a:rect r="r" b="b" t="t" l="l"/>
                <a:pathLst>
                  <a:path h="360680" w="913494">
                    <a:moveTo>
                      <a:pt x="913494" y="180340"/>
                    </a:moveTo>
                    <a:cubicBezTo>
                      <a:pt x="913494" y="81280"/>
                      <a:pt x="833484" y="0"/>
                      <a:pt x="733154" y="0"/>
                    </a:cubicBezTo>
                    <a:lnTo>
                      <a:pt x="172720" y="0"/>
                    </a:lnTo>
                    <a:lnTo>
                      <a:pt x="172720" y="1270"/>
                    </a:lnTo>
                    <a:cubicBezTo>
                      <a:pt x="76200" y="5080"/>
                      <a:pt x="0" y="83820"/>
                      <a:pt x="0" y="180340"/>
                    </a:cubicBezTo>
                    <a:cubicBezTo>
                      <a:pt x="0" y="276860"/>
                      <a:pt x="77470" y="355600"/>
                      <a:pt x="172720" y="359410"/>
                    </a:cubicBezTo>
                    <a:lnTo>
                      <a:pt x="172720" y="360680"/>
                    </a:lnTo>
                    <a:lnTo>
                      <a:pt x="733154" y="360680"/>
                    </a:lnTo>
                    <a:cubicBezTo>
                      <a:pt x="832214" y="360680"/>
                      <a:pt x="913494" y="279400"/>
                      <a:pt x="913494" y="180340"/>
                    </a:cubicBezTo>
                    <a:close/>
                  </a:path>
                </a:pathLst>
              </a:custGeom>
              <a:solidFill>
                <a:srgbClr val="61C2A2"/>
              </a:solidFill>
            </p:spPr>
          </p:sp>
        </p:grpSp>
      </p:grpSp>
      <p:grpSp>
        <p:nvGrpSpPr>
          <p:cNvPr name="Group 7" id="7"/>
          <p:cNvGrpSpPr/>
          <p:nvPr/>
        </p:nvGrpSpPr>
        <p:grpSpPr>
          <a:xfrm rot="-2700000">
            <a:off x="-1735457" y="9599668"/>
            <a:ext cx="3932734" cy="1374664"/>
            <a:chOff x="0" y="0"/>
            <a:chExt cx="1162657" cy="406400"/>
          </a:xfrm>
        </p:grpSpPr>
        <p:sp>
          <p:nvSpPr>
            <p:cNvPr name="Freeform 8" id="8"/>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nvGrpSpPr>
          <p:cNvPr name="Group 9" id="9"/>
          <p:cNvGrpSpPr/>
          <p:nvPr/>
        </p:nvGrpSpPr>
        <p:grpSpPr>
          <a:xfrm rot="-2700000">
            <a:off x="12453132" y="-857946"/>
            <a:ext cx="3149555" cy="1715892"/>
            <a:chOff x="0" y="0"/>
            <a:chExt cx="745955" cy="406400"/>
          </a:xfrm>
        </p:grpSpPr>
        <p:sp>
          <p:nvSpPr>
            <p:cNvPr name="Freeform 10" id="10"/>
            <p:cNvSpPr/>
            <p:nvPr/>
          </p:nvSpPr>
          <p:spPr>
            <a:xfrm>
              <a:off x="17780" y="22860"/>
              <a:ext cx="720555" cy="360680"/>
            </a:xfrm>
            <a:custGeom>
              <a:avLst/>
              <a:gdLst/>
              <a:ahLst/>
              <a:cxnLst/>
              <a:rect r="r" b="b" t="t" l="l"/>
              <a:pathLst>
                <a:path h="360680" w="720555">
                  <a:moveTo>
                    <a:pt x="720555" y="180340"/>
                  </a:moveTo>
                  <a:cubicBezTo>
                    <a:pt x="720555" y="81280"/>
                    <a:pt x="640545" y="0"/>
                    <a:pt x="540215" y="0"/>
                  </a:cubicBezTo>
                  <a:lnTo>
                    <a:pt x="172720" y="0"/>
                  </a:lnTo>
                  <a:lnTo>
                    <a:pt x="172720" y="1270"/>
                  </a:lnTo>
                  <a:cubicBezTo>
                    <a:pt x="76200" y="5080"/>
                    <a:pt x="0" y="83820"/>
                    <a:pt x="0" y="180340"/>
                  </a:cubicBezTo>
                  <a:cubicBezTo>
                    <a:pt x="0" y="276860"/>
                    <a:pt x="77470" y="355600"/>
                    <a:pt x="172720" y="359410"/>
                  </a:cubicBezTo>
                  <a:lnTo>
                    <a:pt x="172720" y="360680"/>
                  </a:lnTo>
                  <a:lnTo>
                    <a:pt x="540215" y="360680"/>
                  </a:lnTo>
                  <a:cubicBezTo>
                    <a:pt x="639275" y="360680"/>
                    <a:pt x="720555" y="279400"/>
                    <a:pt x="720555" y="180340"/>
                  </a:cubicBezTo>
                  <a:close/>
                </a:path>
              </a:pathLst>
            </a:custGeom>
            <a:solidFill>
              <a:srgbClr val="61C2A2"/>
            </a:solidFill>
          </p:spPr>
        </p:sp>
      </p:grpSp>
      <p:sp>
        <p:nvSpPr>
          <p:cNvPr name="TextBox 11" id="11"/>
          <p:cNvSpPr txBox="true"/>
          <p:nvPr/>
        </p:nvSpPr>
        <p:spPr>
          <a:xfrm rot="0">
            <a:off x="2107358" y="1886574"/>
            <a:ext cx="14073284" cy="6889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a:rPr>
              <a:t>Scanning for Open ports and attacking them</a:t>
            </a:r>
          </a:p>
        </p:txBody>
      </p:sp>
      <p:grpSp>
        <p:nvGrpSpPr>
          <p:cNvPr name="Group 12" id="12"/>
          <p:cNvGrpSpPr/>
          <p:nvPr/>
        </p:nvGrpSpPr>
        <p:grpSpPr>
          <a:xfrm rot="0">
            <a:off x="15825371" y="1971427"/>
            <a:ext cx="2847002" cy="1208244"/>
            <a:chOff x="0" y="0"/>
            <a:chExt cx="957606" cy="406400"/>
          </a:xfrm>
        </p:grpSpPr>
        <p:sp>
          <p:nvSpPr>
            <p:cNvPr name="Freeform 13" id="13"/>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4" id="14"/>
          <p:cNvGrpSpPr/>
          <p:nvPr/>
        </p:nvGrpSpPr>
        <p:grpSpPr>
          <a:xfrm rot="0">
            <a:off x="16611670" y="1367304"/>
            <a:ext cx="2847002" cy="1208244"/>
            <a:chOff x="0" y="0"/>
            <a:chExt cx="957606" cy="406400"/>
          </a:xfrm>
        </p:grpSpPr>
        <p:sp>
          <p:nvSpPr>
            <p:cNvPr name="Freeform 15" id="15"/>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grpSp>
        <p:nvGrpSpPr>
          <p:cNvPr name="Group 16" id="16"/>
          <p:cNvGrpSpPr/>
          <p:nvPr/>
        </p:nvGrpSpPr>
        <p:grpSpPr>
          <a:xfrm rot="0">
            <a:off x="-739644" y="2030144"/>
            <a:ext cx="2847002" cy="1208244"/>
            <a:chOff x="0" y="0"/>
            <a:chExt cx="957606" cy="406400"/>
          </a:xfrm>
        </p:grpSpPr>
        <p:sp>
          <p:nvSpPr>
            <p:cNvPr name="Freeform 17" id="17"/>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8" id="18"/>
          <p:cNvGrpSpPr/>
          <p:nvPr/>
        </p:nvGrpSpPr>
        <p:grpSpPr>
          <a:xfrm rot="0">
            <a:off x="-1501644" y="1367304"/>
            <a:ext cx="2847002" cy="1208244"/>
            <a:chOff x="0" y="0"/>
            <a:chExt cx="957606" cy="406400"/>
          </a:xfrm>
        </p:grpSpPr>
        <p:sp>
          <p:nvSpPr>
            <p:cNvPr name="Freeform 19" id="19"/>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sp>
        <p:nvSpPr>
          <p:cNvPr name="TextBox 20" id="20"/>
          <p:cNvSpPr txBox="true"/>
          <p:nvPr/>
        </p:nvSpPr>
        <p:spPr>
          <a:xfrm rot="0">
            <a:off x="1103894" y="4048125"/>
            <a:ext cx="16080213" cy="2124075"/>
          </a:xfrm>
          <a:prstGeom prst="rect">
            <a:avLst/>
          </a:prstGeom>
        </p:spPr>
        <p:txBody>
          <a:bodyPr anchor="t" rtlCol="false" tIns="0" lIns="0" bIns="0" rIns="0">
            <a:spAutoFit/>
          </a:bodyPr>
          <a:lstStyle/>
          <a:p>
            <a:pPr>
              <a:lnSpc>
                <a:spcPts val="4200"/>
              </a:lnSpc>
            </a:pPr>
            <a:r>
              <a:rPr lang="en-US" sz="3000">
                <a:solidFill>
                  <a:srgbClr val="1D617A"/>
                </a:solidFill>
                <a:latin typeface="Poppins Light"/>
              </a:rPr>
              <a:t>Nmap is a robust tool for scanning computer networks, helping you to spot any weakpoints in a system. Its compelling feature set makes it the de-facto tool for monitoring open ports on your network. Some of its other features include host discovery, service detection, and OS fingerprinting.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59" t="0" r="0" b="0"/>
          <a:stretch>
            <a:fillRect/>
          </a:stretch>
        </p:blipFill>
        <p:spPr>
          <a:xfrm flipH="false" flipV="false" rot="0">
            <a:off x="2335132" y="873252"/>
            <a:ext cx="13617736" cy="8540497"/>
          </a:xfrm>
          <a:prstGeom prst="rect">
            <a:avLst/>
          </a:prstGeom>
        </p:spPr>
      </p:pic>
      <p:grpSp>
        <p:nvGrpSpPr>
          <p:cNvPr name="Group 3" id="3"/>
          <p:cNvGrpSpPr/>
          <p:nvPr/>
        </p:nvGrpSpPr>
        <p:grpSpPr>
          <a:xfrm rot="0">
            <a:off x="-1349244" y="-771855"/>
            <a:ext cx="4070029" cy="4835263"/>
            <a:chOff x="0" y="0"/>
            <a:chExt cx="5426705" cy="6447018"/>
          </a:xfrm>
        </p:grpSpPr>
        <p:grpSp>
          <p:nvGrpSpPr>
            <p:cNvPr name="Group 4" id="4"/>
            <p:cNvGrpSpPr/>
            <p:nvPr/>
          </p:nvGrpSpPr>
          <p:grpSpPr>
            <a:xfrm rot="-2700000">
              <a:off x="117688" y="1689056"/>
              <a:ext cx="5498636" cy="1741287"/>
              <a:chOff x="0" y="0"/>
              <a:chExt cx="1283330" cy="406400"/>
            </a:xfrm>
          </p:grpSpPr>
          <p:sp>
            <p:nvSpPr>
              <p:cNvPr name="Freeform 5" id="5"/>
              <p:cNvSpPr/>
              <p:nvPr/>
            </p:nvSpPr>
            <p:spPr>
              <a:xfrm>
                <a:off x="17780" y="22860"/>
                <a:ext cx="1257930" cy="360680"/>
              </a:xfrm>
              <a:custGeom>
                <a:avLst/>
                <a:gdLst/>
                <a:ahLst/>
                <a:cxnLst/>
                <a:rect r="r" b="b" t="t" l="l"/>
                <a:pathLst>
                  <a:path h="360680" w="1257930">
                    <a:moveTo>
                      <a:pt x="1257930" y="180340"/>
                    </a:moveTo>
                    <a:cubicBezTo>
                      <a:pt x="1257930" y="81280"/>
                      <a:pt x="1177920" y="0"/>
                      <a:pt x="1077590" y="0"/>
                    </a:cubicBezTo>
                    <a:lnTo>
                      <a:pt x="172720" y="0"/>
                    </a:lnTo>
                    <a:lnTo>
                      <a:pt x="172720" y="1270"/>
                    </a:lnTo>
                    <a:cubicBezTo>
                      <a:pt x="76200" y="5080"/>
                      <a:pt x="0" y="83820"/>
                      <a:pt x="0" y="180340"/>
                    </a:cubicBezTo>
                    <a:cubicBezTo>
                      <a:pt x="0" y="276860"/>
                      <a:pt x="77470" y="355600"/>
                      <a:pt x="172720" y="359410"/>
                    </a:cubicBezTo>
                    <a:lnTo>
                      <a:pt x="172720" y="360680"/>
                    </a:lnTo>
                    <a:lnTo>
                      <a:pt x="1077590" y="360680"/>
                    </a:lnTo>
                    <a:cubicBezTo>
                      <a:pt x="1176650" y="360680"/>
                      <a:pt x="1257930" y="279400"/>
                      <a:pt x="1257930" y="180340"/>
                    </a:cubicBezTo>
                    <a:close/>
                  </a:path>
                </a:pathLst>
              </a:custGeom>
              <a:solidFill>
                <a:srgbClr val="1D617A"/>
              </a:solidFill>
            </p:spPr>
          </p:sp>
        </p:grpSp>
        <p:grpSp>
          <p:nvGrpSpPr>
            <p:cNvPr name="Group 6" id="6"/>
            <p:cNvGrpSpPr/>
            <p:nvPr/>
          </p:nvGrpSpPr>
          <p:grpSpPr>
            <a:xfrm rot="-2700000">
              <a:off x="-118290" y="3188878"/>
              <a:ext cx="5011571" cy="1741287"/>
              <a:chOff x="0" y="0"/>
              <a:chExt cx="1169653" cy="406400"/>
            </a:xfrm>
          </p:grpSpPr>
          <p:sp>
            <p:nvSpPr>
              <p:cNvPr name="Freeform 7" id="7"/>
              <p:cNvSpPr/>
              <p:nvPr/>
            </p:nvSpPr>
            <p:spPr>
              <a:xfrm>
                <a:off x="17780" y="22860"/>
                <a:ext cx="1144254" cy="360680"/>
              </a:xfrm>
              <a:custGeom>
                <a:avLst/>
                <a:gdLst/>
                <a:ahLst/>
                <a:cxnLst/>
                <a:rect r="r" b="b" t="t" l="l"/>
                <a:pathLst>
                  <a:path h="360680" w="1144254">
                    <a:moveTo>
                      <a:pt x="1144254" y="180340"/>
                    </a:moveTo>
                    <a:cubicBezTo>
                      <a:pt x="1144254" y="81280"/>
                      <a:pt x="1064243" y="0"/>
                      <a:pt x="963913" y="0"/>
                    </a:cubicBezTo>
                    <a:lnTo>
                      <a:pt x="172720" y="0"/>
                    </a:lnTo>
                    <a:lnTo>
                      <a:pt x="172720" y="1270"/>
                    </a:lnTo>
                    <a:cubicBezTo>
                      <a:pt x="76200" y="5080"/>
                      <a:pt x="0" y="83820"/>
                      <a:pt x="0" y="180340"/>
                    </a:cubicBezTo>
                    <a:cubicBezTo>
                      <a:pt x="0" y="276860"/>
                      <a:pt x="77470" y="355600"/>
                      <a:pt x="172720" y="359410"/>
                    </a:cubicBezTo>
                    <a:lnTo>
                      <a:pt x="172720" y="360680"/>
                    </a:lnTo>
                    <a:lnTo>
                      <a:pt x="963913" y="360680"/>
                    </a:lnTo>
                    <a:cubicBezTo>
                      <a:pt x="1062973" y="360680"/>
                      <a:pt x="1144253" y="279400"/>
                      <a:pt x="1144253" y="180340"/>
                    </a:cubicBezTo>
                    <a:close/>
                  </a:path>
                </a:pathLst>
              </a:custGeom>
              <a:solidFill>
                <a:srgbClr val="61C2A2"/>
              </a:solidFill>
            </p:spPr>
          </p:sp>
        </p:grpSp>
      </p:grpSp>
      <p:grpSp>
        <p:nvGrpSpPr>
          <p:cNvPr name="Group 8" id="8"/>
          <p:cNvGrpSpPr/>
          <p:nvPr/>
        </p:nvGrpSpPr>
        <p:grpSpPr>
          <a:xfrm rot="0">
            <a:off x="15428663" y="6673644"/>
            <a:ext cx="4070029" cy="4835263"/>
            <a:chOff x="0" y="0"/>
            <a:chExt cx="5426705" cy="6447018"/>
          </a:xfrm>
        </p:grpSpPr>
        <p:grpSp>
          <p:nvGrpSpPr>
            <p:cNvPr name="Group 9" id="9"/>
            <p:cNvGrpSpPr/>
            <p:nvPr/>
          </p:nvGrpSpPr>
          <p:grpSpPr>
            <a:xfrm rot="-2700000">
              <a:off x="117688" y="1689056"/>
              <a:ext cx="5498636" cy="1741287"/>
              <a:chOff x="0" y="0"/>
              <a:chExt cx="1283330" cy="406400"/>
            </a:xfrm>
          </p:grpSpPr>
          <p:sp>
            <p:nvSpPr>
              <p:cNvPr name="Freeform 10" id="10"/>
              <p:cNvSpPr/>
              <p:nvPr/>
            </p:nvSpPr>
            <p:spPr>
              <a:xfrm>
                <a:off x="17780" y="22860"/>
                <a:ext cx="1257930" cy="360680"/>
              </a:xfrm>
              <a:custGeom>
                <a:avLst/>
                <a:gdLst/>
                <a:ahLst/>
                <a:cxnLst/>
                <a:rect r="r" b="b" t="t" l="l"/>
                <a:pathLst>
                  <a:path h="360680" w="1257930">
                    <a:moveTo>
                      <a:pt x="1257930" y="180340"/>
                    </a:moveTo>
                    <a:cubicBezTo>
                      <a:pt x="1257930" y="81280"/>
                      <a:pt x="1177920" y="0"/>
                      <a:pt x="1077590" y="0"/>
                    </a:cubicBezTo>
                    <a:lnTo>
                      <a:pt x="172720" y="0"/>
                    </a:lnTo>
                    <a:lnTo>
                      <a:pt x="172720" y="1270"/>
                    </a:lnTo>
                    <a:cubicBezTo>
                      <a:pt x="76200" y="5080"/>
                      <a:pt x="0" y="83820"/>
                      <a:pt x="0" y="180340"/>
                    </a:cubicBezTo>
                    <a:cubicBezTo>
                      <a:pt x="0" y="276860"/>
                      <a:pt x="77470" y="355600"/>
                      <a:pt x="172720" y="359410"/>
                    </a:cubicBezTo>
                    <a:lnTo>
                      <a:pt x="172720" y="360680"/>
                    </a:lnTo>
                    <a:lnTo>
                      <a:pt x="1077590" y="360680"/>
                    </a:lnTo>
                    <a:cubicBezTo>
                      <a:pt x="1176650" y="360680"/>
                      <a:pt x="1257930" y="279400"/>
                      <a:pt x="1257930" y="180340"/>
                    </a:cubicBezTo>
                    <a:close/>
                  </a:path>
                </a:pathLst>
              </a:custGeom>
              <a:solidFill>
                <a:srgbClr val="1D617A"/>
              </a:solidFill>
            </p:spPr>
          </p:sp>
        </p:grpSp>
        <p:grpSp>
          <p:nvGrpSpPr>
            <p:cNvPr name="Group 11" id="11"/>
            <p:cNvGrpSpPr/>
            <p:nvPr/>
          </p:nvGrpSpPr>
          <p:grpSpPr>
            <a:xfrm rot="-2700000">
              <a:off x="-118290" y="3188878"/>
              <a:ext cx="5011571" cy="1741287"/>
              <a:chOff x="0" y="0"/>
              <a:chExt cx="1169653" cy="406400"/>
            </a:xfrm>
          </p:grpSpPr>
          <p:sp>
            <p:nvSpPr>
              <p:cNvPr name="Freeform 12" id="12"/>
              <p:cNvSpPr/>
              <p:nvPr/>
            </p:nvSpPr>
            <p:spPr>
              <a:xfrm>
                <a:off x="17780" y="22860"/>
                <a:ext cx="1144254" cy="360680"/>
              </a:xfrm>
              <a:custGeom>
                <a:avLst/>
                <a:gdLst/>
                <a:ahLst/>
                <a:cxnLst/>
                <a:rect r="r" b="b" t="t" l="l"/>
                <a:pathLst>
                  <a:path h="360680" w="1144254">
                    <a:moveTo>
                      <a:pt x="1144254" y="180340"/>
                    </a:moveTo>
                    <a:cubicBezTo>
                      <a:pt x="1144254" y="81280"/>
                      <a:pt x="1064243" y="0"/>
                      <a:pt x="963913" y="0"/>
                    </a:cubicBezTo>
                    <a:lnTo>
                      <a:pt x="172720" y="0"/>
                    </a:lnTo>
                    <a:lnTo>
                      <a:pt x="172720" y="1270"/>
                    </a:lnTo>
                    <a:cubicBezTo>
                      <a:pt x="76200" y="5080"/>
                      <a:pt x="0" y="83820"/>
                      <a:pt x="0" y="180340"/>
                    </a:cubicBezTo>
                    <a:cubicBezTo>
                      <a:pt x="0" y="276860"/>
                      <a:pt x="77470" y="355600"/>
                      <a:pt x="172720" y="359410"/>
                    </a:cubicBezTo>
                    <a:lnTo>
                      <a:pt x="172720" y="360680"/>
                    </a:lnTo>
                    <a:lnTo>
                      <a:pt x="963913" y="360680"/>
                    </a:lnTo>
                    <a:cubicBezTo>
                      <a:pt x="1062973" y="360680"/>
                      <a:pt x="1144253" y="279400"/>
                      <a:pt x="1144253" y="180340"/>
                    </a:cubicBezTo>
                    <a:close/>
                  </a:path>
                </a:pathLst>
              </a:custGeom>
              <a:solidFill>
                <a:srgbClr val="61C2A2"/>
              </a:solidFill>
            </p:spPr>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8425182" y="-1725592"/>
            <a:ext cx="11662402" cy="13328610"/>
            <a:chOff x="0" y="0"/>
            <a:chExt cx="15549869" cy="17771480"/>
          </a:xfrm>
        </p:grpSpPr>
        <p:grpSp>
          <p:nvGrpSpPr>
            <p:cNvPr name="Group 3" id="3"/>
            <p:cNvGrpSpPr/>
            <p:nvPr/>
          </p:nvGrpSpPr>
          <p:grpSpPr>
            <a:xfrm rot="-2700000">
              <a:off x="-933129" y="7709191"/>
              <a:ext cx="17416127" cy="4574709"/>
              <a:chOff x="0" y="0"/>
              <a:chExt cx="1547184" cy="406400"/>
            </a:xfrm>
          </p:grpSpPr>
          <p:sp>
            <p:nvSpPr>
              <p:cNvPr name="Freeform 4" id="4"/>
              <p:cNvSpPr/>
              <p:nvPr/>
            </p:nvSpPr>
            <p:spPr>
              <a:xfrm>
                <a:off x="17780" y="22860"/>
                <a:ext cx="1521784" cy="360680"/>
              </a:xfrm>
              <a:custGeom>
                <a:avLst/>
                <a:gdLst/>
                <a:ahLst/>
                <a:cxnLst/>
                <a:rect r="r" b="b" t="t" l="l"/>
                <a:pathLst>
                  <a:path h="360680" w="1521784">
                    <a:moveTo>
                      <a:pt x="1521784" y="180340"/>
                    </a:moveTo>
                    <a:cubicBezTo>
                      <a:pt x="1521784" y="81280"/>
                      <a:pt x="1441774" y="0"/>
                      <a:pt x="1341444" y="0"/>
                    </a:cubicBezTo>
                    <a:lnTo>
                      <a:pt x="172720" y="0"/>
                    </a:lnTo>
                    <a:lnTo>
                      <a:pt x="172720" y="1270"/>
                    </a:lnTo>
                    <a:cubicBezTo>
                      <a:pt x="76200" y="5080"/>
                      <a:pt x="0" y="83820"/>
                      <a:pt x="0" y="180340"/>
                    </a:cubicBezTo>
                    <a:cubicBezTo>
                      <a:pt x="0" y="276860"/>
                      <a:pt x="77470" y="355600"/>
                      <a:pt x="172720" y="359410"/>
                    </a:cubicBezTo>
                    <a:lnTo>
                      <a:pt x="172720" y="360680"/>
                    </a:lnTo>
                    <a:lnTo>
                      <a:pt x="1341444" y="360680"/>
                    </a:lnTo>
                    <a:cubicBezTo>
                      <a:pt x="1440503" y="360680"/>
                      <a:pt x="1521783" y="279400"/>
                      <a:pt x="1521783" y="180340"/>
                    </a:cubicBezTo>
                    <a:close/>
                  </a:path>
                </a:pathLst>
              </a:custGeom>
              <a:solidFill>
                <a:srgbClr val="1D617A">
                  <a:alpha val="14902"/>
                </a:srgbClr>
              </a:solidFill>
            </p:spPr>
          </p:sp>
        </p:grpSp>
        <p:grpSp>
          <p:nvGrpSpPr>
            <p:cNvPr name="Group 5" id="5"/>
            <p:cNvGrpSpPr/>
            <p:nvPr/>
          </p:nvGrpSpPr>
          <p:grpSpPr>
            <a:xfrm rot="-2700000">
              <a:off x="1600577" y="4247980"/>
              <a:ext cx="13910009" cy="4574709"/>
              <a:chOff x="0" y="0"/>
              <a:chExt cx="1235713" cy="406400"/>
            </a:xfrm>
          </p:grpSpPr>
          <p:sp>
            <p:nvSpPr>
              <p:cNvPr name="Freeform 6" id="6"/>
              <p:cNvSpPr/>
              <p:nvPr/>
            </p:nvSpPr>
            <p:spPr>
              <a:xfrm>
                <a:off x="17780" y="22860"/>
                <a:ext cx="1210313" cy="360680"/>
              </a:xfrm>
              <a:custGeom>
                <a:avLst/>
                <a:gdLst/>
                <a:ahLst/>
                <a:cxnLst/>
                <a:rect r="r" b="b" t="t" l="l"/>
                <a:pathLst>
                  <a:path h="360680" w="1210313">
                    <a:moveTo>
                      <a:pt x="1210313" y="180340"/>
                    </a:moveTo>
                    <a:cubicBezTo>
                      <a:pt x="1210313" y="81280"/>
                      <a:pt x="1130303" y="0"/>
                      <a:pt x="1029973" y="0"/>
                    </a:cubicBezTo>
                    <a:lnTo>
                      <a:pt x="172720" y="0"/>
                    </a:lnTo>
                    <a:lnTo>
                      <a:pt x="172720" y="1270"/>
                    </a:lnTo>
                    <a:cubicBezTo>
                      <a:pt x="76200" y="5080"/>
                      <a:pt x="0" y="83820"/>
                      <a:pt x="0" y="180340"/>
                    </a:cubicBezTo>
                    <a:cubicBezTo>
                      <a:pt x="0" y="276860"/>
                      <a:pt x="77470" y="355600"/>
                      <a:pt x="172720" y="359410"/>
                    </a:cubicBezTo>
                    <a:lnTo>
                      <a:pt x="172720" y="360680"/>
                    </a:lnTo>
                    <a:lnTo>
                      <a:pt x="1029973" y="360680"/>
                    </a:lnTo>
                    <a:cubicBezTo>
                      <a:pt x="1129033" y="360680"/>
                      <a:pt x="1210313" y="279400"/>
                      <a:pt x="1210313" y="180340"/>
                    </a:cubicBezTo>
                    <a:close/>
                  </a:path>
                </a:pathLst>
              </a:custGeom>
              <a:solidFill>
                <a:srgbClr val="61C2A2">
                  <a:alpha val="14902"/>
                </a:srgbClr>
              </a:solidFill>
            </p:spPr>
          </p:sp>
        </p:grpSp>
      </p:grpSp>
      <p:grpSp>
        <p:nvGrpSpPr>
          <p:cNvPr name="Group 7" id="7"/>
          <p:cNvGrpSpPr/>
          <p:nvPr/>
        </p:nvGrpSpPr>
        <p:grpSpPr>
          <a:xfrm rot="0">
            <a:off x="-1349244" y="-771855"/>
            <a:ext cx="4070029" cy="4835263"/>
            <a:chOff x="0" y="0"/>
            <a:chExt cx="5426705" cy="6447018"/>
          </a:xfrm>
        </p:grpSpPr>
        <p:grpSp>
          <p:nvGrpSpPr>
            <p:cNvPr name="Group 8" id="8"/>
            <p:cNvGrpSpPr/>
            <p:nvPr/>
          </p:nvGrpSpPr>
          <p:grpSpPr>
            <a:xfrm rot="-2700000">
              <a:off x="117688" y="1689056"/>
              <a:ext cx="5498636" cy="1741287"/>
              <a:chOff x="0" y="0"/>
              <a:chExt cx="1283330" cy="406400"/>
            </a:xfrm>
          </p:grpSpPr>
          <p:sp>
            <p:nvSpPr>
              <p:cNvPr name="Freeform 9" id="9"/>
              <p:cNvSpPr/>
              <p:nvPr/>
            </p:nvSpPr>
            <p:spPr>
              <a:xfrm>
                <a:off x="17780" y="22860"/>
                <a:ext cx="1257930" cy="360680"/>
              </a:xfrm>
              <a:custGeom>
                <a:avLst/>
                <a:gdLst/>
                <a:ahLst/>
                <a:cxnLst/>
                <a:rect r="r" b="b" t="t" l="l"/>
                <a:pathLst>
                  <a:path h="360680" w="1257930">
                    <a:moveTo>
                      <a:pt x="1257930" y="180340"/>
                    </a:moveTo>
                    <a:cubicBezTo>
                      <a:pt x="1257930" y="81280"/>
                      <a:pt x="1177920" y="0"/>
                      <a:pt x="1077590" y="0"/>
                    </a:cubicBezTo>
                    <a:lnTo>
                      <a:pt x="172720" y="0"/>
                    </a:lnTo>
                    <a:lnTo>
                      <a:pt x="172720" y="1270"/>
                    </a:lnTo>
                    <a:cubicBezTo>
                      <a:pt x="76200" y="5080"/>
                      <a:pt x="0" y="83820"/>
                      <a:pt x="0" y="180340"/>
                    </a:cubicBezTo>
                    <a:cubicBezTo>
                      <a:pt x="0" y="276860"/>
                      <a:pt x="77470" y="355600"/>
                      <a:pt x="172720" y="359410"/>
                    </a:cubicBezTo>
                    <a:lnTo>
                      <a:pt x="172720" y="360680"/>
                    </a:lnTo>
                    <a:lnTo>
                      <a:pt x="1077590" y="360680"/>
                    </a:lnTo>
                    <a:cubicBezTo>
                      <a:pt x="1176650" y="360680"/>
                      <a:pt x="1257930" y="279400"/>
                      <a:pt x="1257930" y="180340"/>
                    </a:cubicBezTo>
                    <a:close/>
                  </a:path>
                </a:pathLst>
              </a:custGeom>
              <a:solidFill>
                <a:srgbClr val="1D617A"/>
              </a:solidFill>
            </p:spPr>
          </p:sp>
        </p:grpSp>
        <p:grpSp>
          <p:nvGrpSpPr>
            <p:cNvPr name="Group 10" id="10"/>
            <p:cNvGrpSpPr/>
            <p:nvPr/>
          </p:nvGrpSpPr>
          <p:grpSpPr>
            <a:xfrm rot="-2700000">
              <a:off x="-118290" y="3188878"/>
              <a:ext cx="5011571" cy="1741287"/>
              <a:chOff x="0" y="0"/>
              <a:chExt cx="1169653" cy="406400"/>
            </a:xfrm>
          </p:grpSpPr>
          <p:sp>
            <p:nvSpPr>
              <p:cNvPr name="Freeform 11" id="11"/>
              <p:cNvSpPr/>
              <p:nvPr/>
            </p:nvSpPr>
            <p:spPr>
              <a:xfrm>
                <a:off x="17780" y="22860"/>
                <a:ext cx="1144254" cy="360680"/>
              </a:xfrm>
              <a:custGeom>
                <a:avLst/>
                <a:gdLst/>
                <a:ahLst/>
                <a:cxnLst/>
                <a:rect r="r" b="b" t="t" l="l"/>
                <a:pathLst>
                  <a:path h="360680" w="1144254">
                    <a:moveTo>
                      <a:pt x="1144254" y="180340"/>
                    </a:moveTo>
                    <a:cubicBezTo>
                      <a:pt x="1144254" y="81280"/>
                      <a:pt x="1064243" y="0"/>
                      <a:pt x="963913" y="0"/>
                    </a:cubicBezTo>
                    <a:lnTo>
                      <a:pt x="172720" y="0"/>
                    </a:lnTo>
                    <a:lnTo>
                      <a:pt x="172720" y="1270"/>
                    </a:lnTo>
                    <a:cubicBezTo>
                      <a:pt x="76200" y="5080"/>
                      <a:pt x="0" y="83820"/>
                      <a:pt x="0" y="180340"/>
                    </a:cubicBezTo>
                    <a:cubicBezTo>
                      <a:pt x="0" y="276860"/>
                      <a:pt x="77470" y="355600"/>
                      <a:pt x="172720" y="359410"/>
                    </a:cubicBezTo>
                    <a:lnTo>
                      <a:pt x="172720" y="360680"/>
                    </a:lnTo>
                    <a:lnTo>
                      <a:pt x="963913" y="360680"/>
                    </a:lnTo>
                    <a:cubicBezTo>
                      <a:pt x="1062973" y="360680"/>
                      <a:pt x="1144253" y="279400"/>
                      <a:pt x="1144253" y="180340"/>
                    </a:cubicBezTo>
                    <a:close/>
                  </a:path>
                </a:pathLst>
              </a:custGeom>
              <a:solidFill>
                <a:srgbClr val="61C2A2"/>
              </a:solidFill>
            </p:spPr>
          </p:sp>
        </p:grpSp>
      </p:grpSp>
      <p:pic>
        <p:nvPicPr>
          <p:cNvPr name="Picture 12" id="12"/>
          <p:cNvPicPr>
            <a:picLocks noChangeAspect="true"/>
          </p:cNvPicPr>
          <p:nvPr/>
        </p:nvPicPr>
        <p:blipFill>
          <a:blip r:embed="rId2"/>
          <a:srcRect l="8410" t="0" r="8268" b="0"/>
          <a:stretch>
            <a:fillRect/>
          </a:stretch>
        </p:blipFill>
        <p:spPr>
          <a:xfrm flipH="false" flipV="false" rot="0">
            <a:off x="1712771" y="1272229"/>
            <a:ext cx="14862459" cy="774254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7088928" y="-2271683"/>
            <a:ext cx="3419289" cy="4078892"/>
            <a:chOff x="0" y="0"/>
            <a:chExt cx="4559052" cy="5438522"/>
          </a:xfrm>
        </p:grpSpPr>
        <p:grpSp>
          <p:nvGrpSpPr>
            <p:cNvPr name="Group 3" id="3"/>
            <p:cNvGrpSpPr/>
            <p:nvPr/>
          </p:nvGrpSpPr>
          <p:grpSpPr>
            <a:xfrm rot="-2700000">
              <a:off x="-98177" y="2639264"/>
              <a:ext cx="4293947" cy="1500924"/>
              <a:chOff x="0" y="0"/>
              <a:chExt cx="1162657" cy="406400"/>
            </a:xfrm>
          </p:grpSpPr>
          <p:sp>
            <p:nvSpPr>
              <p:cNvPr name="Freeform 4" id="4"/>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nvGrpSpPr>
            <p:cNvPr name="Group 5" id="5"/>
            <p:cNvGrpSpPr/>
            <p:nvPr/>
          </p:nvGrpSpPr>
          <p:grpSpPr>
            <a:xfrm rot="-2700000">
              <a:off x="240261" y="1349291"/>
              <a:ext cx="4438075" cy="1500924"/>
              <a:chOff x="0" y="0"/>
              <a:chExt cx="1201682" cy="406400"/>
            </a:xfrm>
          </p:grpSpPr>
          <p:sp>
            <p:nvSpPr>
              <p:cNvPr name="Freeform 6" id="6"/>
              <p:cNvSpPr/>
              <p:nvPr/>
            </p:nvSpPr>
            <p:spPr>
              <a:xfrm>
                <a:off x="17780" y="22860"/>
                <a:ext cx="1176283" cy="360680"/>
              </a:xfrm>
              <a:custGeom>
                <a:avLst/>
                <a:gdLst/>
                <a:ahLst/>
                <a:cxnLst/>
                <a:rect r="r" b="b" t="t" l="l"/>
                <a:pathLst>
                  <a:path h="360680" w="1176283">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61C2A2"/>
              </a:solidFill>
            </p:spPr>
          </p:sp>
        </p:grpSp>
      </p:grpSp>
      <p:grpSp>
        <p:nvGrpSpPr>
          <p:cNvPr name="Group 7" id="7"/>
          <p:cNvGrpSpPr/>
          <p:nvPr/>
        </p:nvGrpSpPr>
        <p:grpSpPr>
          <a:xfrm rot="0">
            <a:off x="-1846316" y="8582838"/>
            <a:ext cx="3363518" cy="4012363"/>
            <a:chOff x="0" y="0"/>
            <a:chExt cx="4484691" cy="5349817"/>
          </a:xfrm>
        </p:grpSpPr>
        <p:grpSp>
          <p:nvGrpSpPr>
            <p:cNvPr name="Group 8" id="8"/>
            <p:cNvGrpSpPr/>
            <p:nvPr/>
          </p:nvGrpSpPr>
          <p:grpSpPr>
            <a:xfrm rot="-2700000">
              <a:off x="236342" y="1327284"/>
              <a:ext cx="4365688" cy="1476443"/>
              <a:chOff x="0" y="0"/>
              <a:chExt cx="1201682" cy="406400"/>
            </a:xfrm>
          </p:grpSpPr>
          <p:sp>
            <p:nvSpPr>
              <p:cNvPr name="Freeform 9" id="9"/>
              <p:cNvSpPr/>
              <p:nvPr/>
            </p:nvSpPr>
            <p:spPr>
              <a:xfrm>
                <a:off x="17780" y="22860"/>
                <a:ext cx="1176283" cy="360680"/>
              </a:xfrm>
              <a:custGeom>
                <a:avLst/>
                <a:gdLst/>
                <a:ahLst/>
                <a:cxnLst/>
                <a:rect r="r" b="b" t="t" l="l"/>
                <a:pathLst>
                  <a:path h="360680" w="1176283">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61C2A2"/>
              </a:solidFill>
            </p:spPr>
          </p:sp>
        </p:grpSp>
        <p:grpSp>
          <p:nvGrpSpPr>
            <p:cNvPr name="Group 10" id="10"/>
            <p:cNvGrpSpPr/>
            <p:nvPr/>
          </p:nvGrpSpPr>
          <p:grpSpPr>
            <a:xfrm rot="-2700000">
              <a:off x="-96576" y="2596216"/>
              <a:ext cx="4223910" cy="1476443"/>
              <a:chOff x="0" y="0"/>
              <a:chExt cx="1162657" cy="406400"/>
            </a:xfrm>
          </p:grpSpPr>
          <p:sp>
            <p:nvSpPr>
              <p:cNvPr name="Freeform 11" id="11"/>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12" id="12"/>
          <p:cNvGrpSpPr/>
          <p:nvPr/>
        </p:nvGrpSpPr>
        <p:grpSpPr>
          <a:xfrm rot="0">
            <a:off x="-649352" y="2222160"/>
            <a:ext cx="2847002" cy="1208244"/>
            <a:chOff x="0" y="0"/>
            <a:chExt cx="957606" cy="406400"/>
          </a:xfrm>
        </p:grpSpPr>
        <p:sp>
          <p:nvSpPr>
            <p:cNvPr name="Freeform 13" id="13"/>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4" id="14"/>
          <p:cNvGrpSpPr/>
          <p:nvPr/>
        </p:nvGrpSpPr>
        <p:grpSpPr>
          <a:xfrm rot="0">
            <a:off x="-1411352" y="1559320"/>
            <a:ext cx="2847002" cy="1208244"/>
            <a:chOff x="0" y="0"/>
            <a:chExt cx="957606" cy="406400"/>
          </a:xfrm>
        </p:grpSpPr>
        <p:sp>
          <p:nvSpPr>
            <p:cNvPr name="Freeform 15" id="15"/>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grpSp>
        <p:nvGrpSpPr>
          <p:cNvPr name="Group 16" id="16"/>
          <p:cNvGrpSpPr/>
          <p:nvPr/>
        </p:nvGrpSpPr>
        <p:grpSpPr>
          <a:xfrm rot="0">
            <a:off x="16066051" y="2163442"/>
            <a:ext cx="2847002" cy="1208244"/>
            <a:chOff x="0" y="0"/>
            <a:chExt cx="957606" cy="406400"/>
          </a:xfrm>
        </p:grpSpPr>
        <p:sp>
          <p:nvSpPr>
            <p:cNvPr name="Freeform 17" id="17"/>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8" id="18"/>
          <p:cNvGrpSpPr/>
          <p:nvPr/>
        </p:nvGrpSpPr>
        <p:grpSpPr>
          <a:xfrm rot="0">
            <a:off x="16852349" y="1559320"/>
            <a:ext cx="2847002" cy="1208244"/>
            <a:chOff x="0" y="0"/>
            <a:chExt cx="957606" cy="406400"/>
          </a:xfrm>
        </p:grpSpPr>
        <p:sp>
          <p:nvSpPr>
            <p:cNvPr name="Freeform 19" id="19"/>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sp>
        <p:nvSpPr>
          <p:cNvPr name="TextBox 20" id="20"/>
          <p:cNvSpPr txBox="true"/>
          <p:nvPr/>
        </p:nvSpPr>
        <p:spPr>
          <a:xfrm rot="0">
            <a:off x="2197651" y="1712276"/>
            <a:ext cx="14073284" cy="6889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a:rPr>
              <a:t>System Hacking</a:t>
            </a:r>
          </a:p>
        </p:txBody>
      </p:sp>
      <p:sp>
        <p:nvSpPr>
          <p:cNvPr name="TextBox 21" id="21"/>
          <p:cNvSpPr txBox="true"/>
          <p:nvPr/>
        </p:nvSpPr>
        <p:spPr>
          <a:xfrm rot="0">
            <a:off x="572833" y="3552825"/>
            <a:ext cx="17142334" cy="5324475"/>
          </a:xfrm>
          <a:prstGeom prst="rect">
            <a:avLst/>
          </a:prstGeom>
        </p:spPr>
        <p:txBody>
          <a:bodyPr anchor="t" rtlCol="false" tIns="0" lIns="0" bIns="0" rIns="0">
            <a:spAutoFit/>
          </a:bodyPr>
          <a:lstStyle/>
          <a:p>
            <a:pPr>
              <a:lnSpc>
                <a:spcPts val="4200"/>
              </a:lnSpc>
            </a:pPr>
            <a:r>
              <a:rPr lang="en-US" sz="3000">
                <a:solidFill>
                  <a:srgbClr val="1D617A"/>
                </a:solidFill>
                <a:latin typeface="Poppins Light"/>
              </a:rPr>
              <a:t>Hydra is </a:t>
            </a:r>
            <a:r>
              <a:rPr lang="en-US" sz="3000">
                <a:solidFill>
                  <a:srgbClr val="1D617A"/>
                </a:solidFill>
                <a:latin typeface="Arimo"/>
              </a:rPr>
              <a:t>a pre-installed tool in Kali Linux used to brute-force username and password to different services such as ftp, ssh, telnet, MS-SQL, etc. Brute-force can be used to try different usernames and passwords against a target to identify correct credentials.</a:t>
            </a:r>
          </a:p>
          <a:p>
            <a:pPr>
              <a:lnSpc>
                <a:spcPts val="4200"/>
              </a:lnSpc>
            </a:pPr>
          </a:p>
          <a:p>
            <a:pPr>
              <a:lnSpc>
                <a:spcPts val="4200"/>
              </a:lnSpc>
            </a:pPr>
            <a:r>
              <a:rPr lang="en-US" sz="3000">
                <a:solidFill>
                  <a:srgbClr val="1D617A"/>
                </a:solidFill>
                <a:latin typeface="Poppins Light"/>
              </a:rPr>
              <a:t>In Metasploit any module that is not an exploit is an auxiliary module. Exploit modules always have a payload. Auxiliary modules are a fascinating feature of the framework allowing it to extend for a variety of purposes other than exploitation. You can create your own quick vulnerability scanners, port scanners, make MSF work as an FTP, HTTP or SMTP client and do a whole lot of other cool stuff. You have a ready to use code library at your disposal enabling quick development of such tools.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sp>
        <p:nvSpPr>
          <p:cNvPr name="TextBox 2" id="2"/>
          <p:cNvSpPr txBox="true"/>
          <p:nvPr/>
        </p:nvSpPr>
        <p:spPr>
          <a:xfrm rot="0">
            <a:off x="429625" y="314325"/>
            <a:ext cx="17500354" cy="9591675"/>
          </a:xfrm>
          <a:prstGeom prst="rect">
            <a:avLst/>
          </a:prstGeom>
        </p:spPr>
        <p:txBody>
          <a:bodyPr anchor="t" rtlCol="false" tIns="0" lIns="0" bIns="0" rIns="0">
            <a:spAutoFit/>
          </a:bodyPr>
          <a:lstStyle/>
          <a:p>
            <a:pPr>
              <a:lnSpc>
                <a:spcPts val="4200"/>
              </a:lnSpc>
            </a:pPr>
            <a:r>
              <a:rPr lang="en-US" sz="3000">
                <a:solidFill>
                  <a:srgbClr val="1D617A"/>
                </a:solidFill>
                <a:latin typeface="Poppins Light"/>
              </a:rPr>
              <a:t>Nmap</a:t>
            </a:r>
            <a:r>
              <a:rPr lang="en-US" sz="3000">
                <a:solidFill>
                  <a:srgbClr val="1D617A"/>
                </a:solidFill>
                <a:latin typeface="Arimo"/>
              </a:rPr>
              <a:t> is a popular, powerful and cross-platform command-line network security scanner and exploration tool. It can also help you get an overview of systems that connected your network; you can use it to </a:t>
            </a:r>
            <a:r>
              <a:rPr lang="en-US" sz="3000">
                <a:solidFill>
                  <a:srgbClr val="1D617A"/>
                </a:solidFill>
                <a:latin typeface="Arimo"/>
              </a:rPr>
              <a:t>find out all IP addresses of live hosts</a:t>
            </a:r>
            <a:r>
              <a:rPr lang="en-US" sz="3000">
                <a:solidFill>
                  <a:srgbClr val="1D617A"/>
                </a:solidFill>
                <a:latin typeface="Arimo"/>
              </a:rPr>
              <a:t>, </a:t>
            </a:r>
            <a:r>
              <a:rPr lang="en-US" sz="3000">
                <a:solidFill>
                  <a:srgbClr val="1D617A"/>
                </a:solidFill>
                <a:latin typeface="Arimo"/>
              </a:rPr>
              <a:t>scan open ports and services running</a:t>
            </a:r>
            <a:r>
              <a:rPr lang="en-US" sz="3000">
                <a:solidFill>
                  <a:srgbClr val="1D617A"/>
                </a:solidFill>
                <a:latin typeface="Arimo"/>
              </a:rPr>
              <a:t> on those hosts, and so much more.</a:t>
            </a:r>
          </a:p>
          <a:p>
            <a:pPr>
              <a:lnSpc>
                <a:spcPts val="4200"/>
              </a:lnSpc>
            </a:pPr>
            <a:r>
              <a:rPr lang="en-US" sz="3000">
                <a:solidFill>
                  <a:srgbClr val="1D617A"/>
                </a:solidFill>
                <a:latin typeface="Arimo"/>
              </a:rPr>
              <a:t>One of the interesting features of Nmap is the Nmap Script Engine (NSE), which brings even more flexibility and efficiency to it. It enables you to write your own scripts in </a:t>
            </a:r>
            <a:r>
              <a:rPr lang="en-US" sz="3000">
                <a:solidFill>
                  <a:srgbClr val="1D617A"/>
                </a:solidFill>
                <a:latin typeface="Arimo"/>
              </a:rPr>
              <a:t>Lua programming language</a:t>
            </a:r>
            <a:r>
              <a:rPr lang="en-US" sz="3000">
                <a:solidFill>
                  <a:srgbClr val="1D617A"/>
                </a:solidFill>
                <a:latin typeface="Arimo"/>
              </a:rPr>
              <a:t>, and possibly share these scripts with other Nmap users out there.</a:t>
            </a:r>
          </a:p>
          <a:p>
            <a:pPr>
              <a:lnSpc>
                <a:spcPts val="4200"/>
              </a:lnSpc>
            </a:pPr>
          </a:p>
          <a:p>
            <a:pPr>
              <a:lnSpc>
                <a:spcPts val="4200"/>
              </a:lnSpc>
            </a:pPr>
            <a:r>
              <a:rPr lang="en-US" sz="3000">
                <a:solidFill>
                  <a:srgbClr val="1D617A"/>
                </a:solidFill>
                <a:latin typeface="Poppins Light"/>
              </a:rPr>
              <a:t>John the Ripper is a tool designed to help systems administrators to find weak (easy to guess or crack through brute force) passwords, and even automatically mail users warning them about it, if it is desired.</a:t>
            </a:r>
          </a:p>
          <a:p>
            <a:pPr>
              <a:lnSpc>
                <a:spcPts val="4200"/>
              </a:lnSpc>
            </a:pPr>
          </a:p>
          <a:p>
            <a:pPr>
              <a:lnSpc>
                <a:spcPts val="4200"/>
              </a:lnSpc>
            </a:pPr>
            <a:r>
              <a:rPr lang="en-US" sz="3000">
                <a:solidFill>
                  <a:srgbClr val="1D617A"/>
                </a:solidFill>
                <a:latin typeface="Poppins Light"/>
              </a:rPr>
              <a:t>Crunch is a wordlist generator where you can specify a standard character set or any set of characters to be used in generating the wordlists. The wordlists are created through combination and permutation of a set of characters. You can determine the amount of characters and list size.</a:t>
            </a:r>
          </a:p>
          <a:p>
            <a:pPr algn="l">
              <a:lnSpc>
                <a:spcPts val="4200"/>
              </a:lnSpc>
            </a:pPr>
            <a:r>
              <a:rPr lang="en-US" sz="3000">
                <a:solidFill>
                  <a:srgbClr val="1D617A"/>
                </a:solidFill>
                <a:latin typeface="Poppins Light"/>
              </a:rPr>
              <a:t>This program supports numbers and symbols, upper and lower case characters separately and Unicode.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4218409" y="3865346"/>
            <a:ext cx="6462782" cy="7822414"/>
            <a:chOff x="0" y="0"/>
            <a:chExt cx="8617043" cy="10429885"/>
          </a:xfrm>
        </p:grpSpPr>
        <p:grpSp>
          <p:nvGrpSpPr>
            <p:cNvPr name="Group 3" id="3"/>
            <p:cNvGrpSpPr/>
            <p:nvPr/>
          </p:nvGrpSpPr>
          <p:grpSpPr>
            <a:xfrm rot="-2700000">
              <a:off x="-237730" y="4574446"/>
              <a:ext cx="9092504" cy="3093835"/>
              <a:chOff x="0" y="0"/>
              <a:chExt cx="1194373" cy="406400"/>
            </a:xfrm>
          </p:grpSpPr>
          <p:sp>
            <p:nvSpPr>
              <p:cNvPr name="Freeform 4" id="4"/>
              <p:cNvSpPr/>
              <p:nvPr/>
            </p:nvSpPr>
            <p:spPr>
              <a:xfrm>
                <a:off x="17780" y="22860"/>
                <a:ext cx="1168973" cy="360680"/>
              </a:xfrm>
              <a:custGeom>
                <a:avLst/>
                <a:gdLst/>
                <a:ahLst/>
                <a:cxnLst/>
                <a:rect r="r" b="b" t="t" l="l"/>
                <a:pathLst>
                  <a:path h="360680" w="1168973">
                    <a:moveTo>
                      <a:pt x="1168973" y="180340"/>
                    </a:moveTo>
                    <a:cubicBezTo>
                      <a:pt x="1168973" y="81280"/>
                      <a:pt x="1088963" y="0"/>
                      <a:pt x="988633" y="0"/>
                    </a:cubicBezTo>
                    <a:lnTo>
                      <a:pt x="172720" y="0"/>
                    </a:lnTo>
                    <a:lnTo>
                      <a:pt x="172720" y="1270"/>
                    </a:lnTo>
                    <a:cubicBezTo>
                      <a:pt x="76200" y="5080"/>
                      <a:pt x="0" y="83820"/>
                      <a:pt x="0" y="180340"/>
                    </a:cubicBezTo>
                    <a:cubicBezTo>
                      <a:pt x="0" y="276860"/>
                      <a:pt x="77470" y="355600"/>
                      <a:pt x="172720" y="359410"/>
                    </a:cubicBezTo>
                    <a:lnTo>
                      <a:pt x="172720" y="360680"/>
                    </a:lnTo>
                    <a:lnTo>
                      <a:pt x="988633" y="360680"/>
                    </a:lnTo>
                    <a:cubicBezTo>
                      <a:pt x="1087693" y="360680"/>
                      <a:pt x="1168973" y="279400"/>
                      <a:pt x="1168973" y="180340"/>
                    </a:cubicBezTo>
                    <a:close/>
                  </a:path>
                </a:pathLst>
              </a:custGeom>
              <a:solidFill>
                <a:srgbClr val="1D617A"/>
              </a:solidFill>
            </p:spPr>
          </p:sp>
        </p:grpSp>
        <p:grpSp>
          <p:nvGrpSpPr>
            <p:cNvPr name="Group 5" id="5"/>
            <p:cNvGrpSpPr/>
            <p:nvPr/>
          </p:nvGrpSpPr>
          <p:grpSpPr>
            <a:xfrm rot="-2700000">
              <a:off x="1422354" y="2073974"/>
              <a:ext cx="7147594" cy="3093835"/>
              <a:chOff x="0" y="0"/>
              <a:chExt cx="938894" cy="406400"/>
            </a:xfrm>
          </p:grpSpPr>
          <p:sp>
            <p:nvSpPr>
              <p:cNvPr name="Freeform 6" id="6"/>
              <p:cNvSpPr/>
              <p:nvPr/>
            </p:nvSpPr>
            <p:spPr>
              <a:xfrm>
                <a:off x="17780" y="22860"/>
                <a:ext cx="913494" cy="360680"/>
              </a:xfrm>
              <a:custGeom>
                <a:avLst/>
                <a:gdLst/>
                <a:ahLst/>
                <a:cxnLst/>
                <a:rect r="r" b="b" t="t" l="l"/>
                <a:pathLst>
                  <a:path h="360680" w="913494">
                    <a:moveTo>
                      <a:pt x="913494" y="180340"/>
                    </a:moveTo>
                    <a:cubicBezTo>
                      <a:pt x="913494" y="81280"/>
                      <a:pt x="833484" y="0"/>
                      <a:pt x="733154" y="0"/>
                    </a:cubicBezTo>
                    <a:lnTo>
                      <a:pt x="172720" y="0"/>
                    </a:lnTo>
                    <a:lnTo>
                      <a:pt x="172720" y="1270"/>
                    </a:lnTo>
                    <a:cubicBezTo>
                      <a:pt x="76200" y="5080"/>
                      <a:pt x="0" y="83820"/>
                      <a:pt x="0" y="180340"/>
                    </a:cubicBezTo>
                    <a:cubicBezTo>
                      <a:pt x="0" y="276860"/>
                      <a:pt x="77470" y="355600"/>
                      <a:pt x="172720" y="359410"/>
                    </a:cubicBezTo>
                    <a:lnTo>
                      <a:pt x="172720" y="360680"/>
                    </a:lnTo>
                    <a:lnTo>
                      <a:pt x="733154" y="360680"/>
                    </a:lnTo>
                    <a:cubicBezTo>
                      <a:pt x="832214" y="360680"/>
                      <a:pt x="913494" y="279400"/>
                      <a:pt x="913494" y="180340"/>
                    </a:cubicBezTo>
                    <a:close/>
                  </a:path>
                </a:pathLst>
              </a:custGeom>
              <a:solidFill>
                <a:srgbClr val="61C2A2"/>
              </a:solidFill>
            </p:spPr>
          </p:sp>
        </p:grpSp>
      </p:grpSp>
      <p:grpSp>
        <p:nvGrpSpPr>
          <p:cNvPr name="Group 7" id="7"/>
          <p:cNvGrpSpPr/>
          <p:nvPr/>
        </p:nvGrpSpPr>
        <p:grpSpPr>
          <a:xfrm rot="0">
            <a:off x="2762050" y="1454150"/>
            <a:ext cx="12763900" cy="7321550"/>
            <a:chOff x="0" y="0"/>
            <a:chExt cx="17018533" cy="9762067"/>
          </a:xfrm>
        </p:grpSpPr>
        <p:sp>
          <p:nvSpPr>
            <p:cNvPr name="TextBox 8" id="8"/>
            <p:cNvSpPr txBox="true"/>
            <p:nvPr/>
          </p:nvSpPr>
          <p:spPr>
            <a:xfrm rot="0">
              <a:off x="0" y="1862270"/>
              <a:ext cx="17018533" cy="813197"/>
            </a:xfrm>
            <a:prstGeom prst="rect">
              <a:avLst/>
            </a:prstGeom>
          </p:spPr>
          <p:txBody>
            <a:bodyPr anchor="t" rtlCol="false" tIns="0" lIns="0" bIns="0" rIns="0">
              <a:spAutoFit/>
            </a:bodyPr>
            <a:lstStyle/>
            <a:p>
              <a:pPr algn="ctr">
                <a:lnSpc>
                  <a:spcPts val="4800"/>
                </a:lnSpc>
              </a:pPr>
              <a:r>
                <a:rPr lang="en-US" spc="280" sz="4000">
                  <a:solidFill>
                    <a:srgbClr val="61C2A2"/>
                  </a:solidFill>
                  <a:latin typeface="Poppins Bold Italics"/>
                </a:rPr>
                <a:t>MAIN POINTS COVERED</a:t>
              </a:r>
            </a:p>
          </p:txBody>
        </p:sp>
        <p:sp>
          <p:nvSpPr>
            <p:cNvPr name="TextBox 9" id="9"/>
            <p:cNvSpPr txBox="true"/>
            <p:nvPr/>
          </p:nvSpPr>
          <p:spPr>
            <a:xfrm rot="0">
              <a:off x="1206500" y="3072342"/>
              <a:ext cx="14605533" cy="6689725"/>
            </a:xfrm>
            <a:prstGeom prst="rect">
              <a:avLst/>
            </a:prstGeom>
          </p:spPr>
          <p:txBody>
            <a:bodyPr anchor="t" rtlCol="false" tIns="0" lIns="0" bIns="0" rIns="0">
              <a:spAutoFit/>
            </a:bodyPr>
            <a:lstStyle/>
            <a:p>
              <a:pPr algn="ctr">
                <a:lnSpc>
                  <a:spcPts val="4499"/>
                </a:lnSpc>
              </a:pPr>
              <a:r>
                <a:rPr lang="en-US" sz="2999">
                  <a:solidFill>
                    <a:srgbClr val="1D617A"/>
                  </a:solidFill>
                  <a:latin typeface="Poppins Light"/>
                </a:rPr>
                <a:t>Company Profile</a:t>
              </a:r>
            </a:p>
            <a:p>
              <a:pPr algn="ctr">
                <a:lnSpc>
                  <a:spcPts val="4499"/>
                </a:lnSpc>
              </a:pPr>
              <a:r>
                <a:rPr lang="en-US" sz="2999">
                  <a:solidFill>
                    <a:srgbClr val="1D617A"/>
                  </a:solidFill>
                  <a:latin typeface="Poppins Light"/>
                </a:rPr>
                <a:t>Designation and Duration of Internship</a:t>
              </a:r>
            </a:p>
            <a:p>
              <a:pPr algn="ctr">
                <a:lnSpc>
                  <a:spcPts val="4499"/>
                </a:lnSpc>
              </a:pPr>
              <a:r>
                <a:rPr lang="en-US" sz="2999">
                  <a:solidFill>
                    <a:srgbClr val="1D617A"/>
                  </a:solidFill>
                  <a:latin typeface="Poppins Light"/>
                </a:rPr>
                <a:t>Problem Statement</a:t>
              </a:r>
            </a:p>
            <a:p>
              <a:pPr algn="ctr">
                <a:lnSpc>
                  <a:spcPts val="4499"/>
                </a:lnSpc>
              </a:pPr>
              <a:r>
                <a:rPr lang="en-US" sz="2999">
                  <a:solidFill>
                    <a:srgbClr val="1D617A"/>
                  </a:solidFill>
                  <a:latin typeface="Poppins Light"/>
                </a:rPr>
                <a:t>Objectives</a:t>
              </a:r>
            </a:p>
            <a:p>
              <a:pPr algn="ctr">
                <a:lnSpc>
                  <a:spcPts val="4499"/>
                </a:lnSpc>
              </a:pPr>
              <a:r>
                <a:rPr lang="en-US" sz="2999">
                  <a:solidFill>
                    <a:srgbClr val="1D617A"/>
                  </a:solidFill>
                  <a:latin typeface="Poppins Light"/>
                </a:rPr>
                <a:t>Motivation</a:t>
              </a:r>
            </a:p>
            <a:p>
              <a:pPr algn="ctr">
                <a:lnSpc>
                  <a:spcPts val="4499"/>
                </a:lnSpc>
              </a:pPr>
              <a:r>
                <a:rPr lang="en-US" sz="2999">
                  <a:solidFill>
                    <a:srgbClr val="1D617A"/>
                  </a:solidFill>
                  <a:latin typeface="Poppins Light"/>
                </a:rPr>
                <a:t>Scope</a:t>
              </a:r>
            </a:p>
            <a:p>
              <a:pPr algn="ctr">
                <a:lnSpc>
                  <a:spcPts val="4499"/>
                </a:lnSpc>
              </a:pPr>
              <a:r>
                <a:rPr lang="en-US" sz="2999">
                  <a:solidFill>
                    <a:srgbClr val="1D617A"/>
                  </a:solidFill>
                  <a:latin typeface="Poppins Light"/>
                </a:rPr>
                <a:t>Methodological Details</a:t>
              </a:r>
            </a:p>
            <a:p>
              <a:pPr algn="ctr">
                <a:lnSpc>
                  <a:spcPts val="4499"/>
                </a:lnSpc>
              </a:pPr>
              <a:r>
                <a:rPr lang="en-US" sz="2999">
                  <a:solidFill>
                    <a:srgbClr val="1D617A"/>
                  </a:solidFill>
                  <a:latin typeface="Poppins Light"/>
                </a:rPr>
                <a:t>Result</a:t>
              </a:r>
            </a:p>
            <a:p>
              <a:pPr algn="ctr">
                <a:lnSpc>
                  <a:spcPts val="4500"/>
                </a:lnSpc>
              </a:pPr>
              <a:r>
                <a:rPr lang="en-US" sz="3000">
                  <a:solidFill>
                    <a:srgbClr val="1D617A"/>
                  </a:solidFill>
                  <a:latin typeface="Poppins Light"/>
                </a:rPr>
                <a:t>Conclusion</a:t>
              </a:r>
            </a:p>
          </p:txBody>
        </p:sp>
        <p:sp>
          <p:nvSpPr>
            <p:cNvPr name="TextBox 10" id="10"/>
            <p:cNvSpPr txBox="true"/>
            <p:nvPr/>
          </p:nvSpPr>
          <p:spPr>
            <a:xfrm rot="0">
              <a:off x="3" y="66675"/>
              <a:ext cx="17018528" cy="1551120"/>
            </a:xfrm>
            <a:prstGeom prst="rect">
              <a:avLst/>
            </a:prstGeom>
          </p:spPr>
          <p:txBody>
            <a:bodyPr anchor="t" rtlCol="false" tIns="0" lIns="0" bIns="0" rIns="0">
              <a:spAutoFit/>
            </a:bodyPr>
            <a:lstStyle/>
            <a:p>
              <a:pPr algn="ctr">
                <a:lnSpc>
                  <a:spcPts val="8800"/>
                </a:lnSpc>
              </a:pPr>
              <a:r>
                <a:rPr lang="en-US" spc="-240" sz="8000">
                  <a:solidFill>
                    <a:srgbClr val="1D617A"/>
                  </a:solidFill>
                  <a:latin typeface="Poppins Bold Bold Italics"/>
                </a:rPr>
                <a:t>SUMMARY OF TOPICS</a:t>
              </a:r>
            </a:p>
          </p:txBody>
        </p:sp>
      </p:grpSp>
      <p:grpSp>
        <p:nvGrpSpPr>
          <p:cNvPr name="Group 11" id="11"/>
          <p:cNvGrpSpPr/>
          <p:nvPr/>
        </p:nvGrpSpPr>
        <p:grpSpPr>
          <a:xfrm rot="0">
            <a:off x="-1193738" y="-931767"/>
            <a:ext cx="3955788" cy="4663763"/>
            <a:chOff x="0" y="0"/>
            <a:chExt cx="5274385" cy="6218350"/>
          </a:xfrm>
        </p:grpSpPr>
        <p:grpSp>
          <p:nvGrpSpPr>
            <p:cNvPr name="Group 12" id="12"/>
            <p:cNvGrpSpPr/>
            <p:nvPr/>
          </p:nvGrpSpPr>
          <p:grpSpPr>
            <a:xfrm rot="-2700000">
              <a:off x="-81642" y="1746690"/>
              <a:ext cx="5607681" cy="1610992"/>
              <a:chOff x="0" y="0"/>
              <a:chExt cx="1414632" cy="406400"/>
            </a:xfrm>
          </p:grpSpPr>
          <p:sp>
            <p:nvSpPr>
              <p:cNvPr name="Freeform 13" id="13"/>
              <p:cNvSpPr/>
              <p:nvPr/>
            </p:nvSpPr>
            <p:spPr>
              <a:xfrm>
                <a:off x="17780" y="22860"/>
                <a:ext cx="1389232" cy="360680"/>
              </a:xfrm>
              <a:custGeom>
                <a:avLst/>
                <a:gdLst/>
                <a:ahLst/>
                <a:cxnLst/>
                <a:rect r="r" b="b" t="t" l="l"/>
                <a:pathLst>
                  <a:path h="360680" w="1389232">
                    <a:moveTo>
                      <a:pt x="1389232" y="180340"/>
                    </a:moveTo>
                    <a:cubicBezTo>
                      <a:pt x="1389232" y="81280"/>
                      <a:pt x="1309222" y="0"/>
                      <a:pt x="1208892" y="0"/>
                    </a:cubicBezTo>
                    <a:lnTo>
                      <a:pt x="172720" y="0"/>
                    </a:lnTo>
                    <a:lnTo>
                      <a:pt x="172720" y="1270"/>
                    </a:lnTo>
                    <a:cubicBezTo>
                      <a:pt x="76200" y="5080"/>
                      <a:pt x="0" y="83820"/>
                      <a:pt x="0" y="180340"/>
                    </a:cubicBezTo>
                    <a:cubicBezTo>
                      <a:pt x="0" y="276860"/>
                      <a:pt x="77470" y="355600"/>
                      <a:pt x="172720" y="359410"/>
                    </a:cubicBezTo>
                    <a:lnTo>
                      <a:pt x="172720" y="360680"/>
                    </a:lnTo>
                    <a:lnTo>
                      <a:pt x="1208892" y="360680"/>
                    </a:lnTo>
                    <a:cubicBezTo>
                      <a:pt x="1307952" y="360680"/>
                      <a:pt x="1389232" y="279400"/>
                      <a:pt x="1389232" y="180340"/>
                    </a:cubicBezTo>
                    <a:close/>
                  </a:path>
                </a:pathLst>
              </a:custGeom>
              <a:solidFill>
                <a:srgbClr val="61C2A2"/>
              </a:solidFill>
            </p:spPr>
          </p:sp>
        </p:grpSp>
        <p:grpSp>
          <p:nvGrpSpPr>
            <p:cNvPr name="Group 14" id="14"/>
            <p:cNvGrpSpPr/>
            <p:nvPr/>
          </p:nvGrpSpPr>
          <p:grpSpPr>
            <a:xfrm rot="-2700000">
              <a:off x="-97486" y="3232862"/>
              <a:ext cx="4554957" cy="1610992"/>
              <a:chOff x="0" y="0"/>
              <a:chExt cx="1149065" cy="406400"/>
            </a:xfrm>
          </p:grpSpPr>
          <p:sp>
            <p:nvSpPr>
              <p:cNvPr name="Freeform 15" id="15"/>
              <p:cNvSpPr/>
              <p:nvPr/>
            </p:nvSpPr>
            <p:spPr>
              <a:xfrm>
                <a:off x="17780" y="22860"/>
                <a:ext cx="1123665" cy="360680"/>
              </a:xfrm>
              <a:custGeom>
                <a:avLst/>
                <a:gdLst/>
                <a:ahLst/>
                <a:cxnLst/>
                <a:rect r="r" b="b" t="t" l="l"/>
                <a:pathLst>
                  <a:path h="360680" w="1123665">
                    <a:moveTo>
                      <a:pt x="1123665" y="180340"/>
                    </a:moveTo>
                    <a:cubicBezTo>
                      <a:pt x="1123665" y="81280"/>
                      <a:pt x="1043655" y="0"/>
                      <a:pt x="943325" y="0"/>
                    </a:cubicBezTo>
                    <a:lnTo>
                      <a:pt x="172720" y="0"/>
                    </a:lnTo>
                    <a:lnTo>
                      <a:pt x="172720" y="1270"/>
                    </a:lnTo>
                    <a:cubicBezTo>
                      <a:pt x="76200" y="5080"/>
                      <a:pt x="0" y="83820"/>
                      <a:pt x="0" y="180340"/>
                    </a:cubicBezTo>
                    <a:cubicBezTo>
                      <a:pt x="0" y="276860"/>
                      <a:pt x="77470" y="355600"/>
                      <a:pt x="172720" y="359410"/>
                    </a:cubicBezTo>
                    <a:lnTo>
                      <a:pt x="172720" y="360680"/>
                    </a:lnTo>
                    <a:lnTo>
                      <a:pt x="943325" y="360680"/>
                    </a:lnTo>
                    <a:cubicBezTo>
                      <a:pt x="1042385" y="360680"/>
                      <a:pt x="1123665" y="279400"/>
                      <a:pt x="1123665" y="180340"/>
                    </a:cubicBezTo>
                    <a:close/>
                  </a:path>
                </a:pathLst>
              </a:custGeom>
              <a:solidFill>
                <a:srgbClr val="1D617A"/>
              </a:solidFill>
            </p:spPr>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667770" y="971459"/>
            <a:ext cx="8666044" cy="7380698"/>
          </a:xfrm>
          <a:prstGeom prst="rect">
            <a:avLst/>
          </a:prstGeom>
        </p:spPr>
      </p:pic>
      <p:grpSp>
        <p:nvGrpSpPr>
          <p:cNvPr name="Group 3" id="3"/>
          <p:cNvGrpSpPr/>
          <p:nvPr/>
        </p:nvGrpSpPr>
        <p:grpSpPr>
          <a:xfrm rot="0">
            <a:off x="15809789" y="-1789127"/>
            <a:ext cx="3578255" cy="3578255"/>
            <a:chOff x="0" y="0"/>
            <a:chExt cx="4771007" cy="4771007"/>
          </a:xfrm>
        </p:grpSpPr>
        <p:grpSp>
          <p:nvGrpSpPr>
            <p:cNvPr name="Group 4" id="4"/>
            <p:cNvGrpSpPr/>
            <p:nvPr/>
          </p:nvGrpSpPr>
          <p:grpSpPr>
            <a:xfrm rot="-2700000">
              <a:off x="-237646" y="1635041"/>
              <a:ext cx="5246298" cy="1500924"/>
              <a:chOff x="0" y="0"/>
              <a:chExt cx="1420522" cy="406400"/>
            </a:xfrm>
          </p:grpSpPr>
          <p:sp>
            <p:nvSpPr>
              <p:cNvPr name="Freeform 5" id="5"/>
              <p:cNvSpPr/>
              <p:nvPr/>
            </p:nvSpPr>
            <p:spPr>
              <a:xfrm>
                <a:off x="17780" y="22860"/>
                <a:ext cx="1395122" cy="360680"/>
              </a:xfrm>
              <a:custGeom>
                <a:avLst/>
                <a:gdLst/>
                <a:ahLst/>
                <a:cxnLst/>
                <a:rect r="r" b="b" t="t" l="l"/>
                <a:pathLst>
                  <a:path h="360680" w="1395122">
                    <a:moveTo>
                      <a:pt x="1395122" y="180340"/>
                    </a:moveTo>
                    <a:cubicBezTo>
                      <a:pt x="1395122" y="81280"/>
                      <a:pt x="1315112" y="0"/>
                      <a:pt x="1214782" y="0"/>
                    </a:cubicBezTo>
                    <a:lnTo>
                      <a:pt x="172720" y="0"/>
                    </a:lnTo>
                    <a:lnTo>
                      <a:pt x="172720" y="1270"/>
                    </a:lnTo>
                    <a:cubicBezTo>
                      <a:pt x="76200" y="5080"/>
                      <a:pt x="0" y="83820"/>
                      <a:pt x="0" y="180340"/>
                    </a:cubicBezTo>
                    <a:cubicBezTo>
                      <a:pt x="0" y="276860"/>
                      <a:pt x="77470" y="355600"/>
                      <a:pt x="172720" y="359410"/>
                    </a:cubicBezTo>
                    <a:lnTo>
                      <a:pt x="172720" y="360680"/>
                    </a:lnTo>
                    <a:lnTo>
                      <a:pt x="1214782" y="360680"/>
                    </a:lnTo>
                    <a:cubicBezTo>
                      <a:pt x="1313842" y="360680"/>
                      <a:pt x="1395122" y="279400"/>
                      <a:pt x="1395122" y="180340"/>
                    </a:cubicBezTo>
                    <a:close/>
                  </a:path>
                </a:pathLst>
              </a:custGeom>
              <a:solidFill>
                <a:srgbClr val="61C2A2"/>
              </a:solidFill>
            </p:spPr>
          </p:sp>
        </p:grpSp>
        <p:grpSp>
          <p:nvGrpSpPr>
            <p:cNvPr name="Group 6" id="6"/>
            <p:cNvGrpSpPr/>
            <p:nvPr/>
          </p:nvGrpSpPr>
          <p:grpSpPr>
            <a:xfrm rot="-2700000">
              <a:off x="1156235" y="2207464"/>
              <a:ext cx="3072632" cy="1500924"/>
              <a:chOff x="0" y="0"/>
              <a:chExt cx="831966" cy="406400"/>
            </a:xfrm>
          </p:grpSpPr>
          <p:sp>
            <p:nvSpPr>
              <p:cNvPr name="Freeform 7" id="7"/>
              <p:cNvSpPr/>
              <p:nvPr/>
            </p:nvSpPr>
            <p:spPr>
              <a:xfrm>
                <a:off x="17780" y="22860"/>
                <a:ext cx="806566" cy="360680"/>
              </a:xfrm>
              <a:custGeom>
                <a:avLst/>
                <a:gdLst/>
                <a:ahLst/>
                <a:cxnLst/>
                <a:rect r="r" b="b" t="t" l="l"/>
                <a:pathLst>
                  <a:path h="360680" w="806566">
                    <a:moveTo>
                      <a:pt x="806566" y="180340"/>
                    </a:moveTo>
                    <a:cubicBezTo>
                      <a:pt x="806566" y="81280"/>
                      <a:pt x="726556" y="0"/>
                      <a:pt x="626226" y="0"/>
                    </a:cubicBezTo>
                    <a:lnTo>
                      <a:pt x="172720" y="0"/>
                    </a:lnTo>
                    <a:lnTo>
                      <a:pt x="172720" y="1270"/>
                    </a:lnTo>
                    <a:cubicBezTo>
                      <a:pt x="76200" y="5080"/>
                      <a:pt x="0" y="83820"/>
                      <a:pt x="0" y="180340"/>
                    </a:cubicBezTo>
                    <a:cubicBezTo>
                      <a:pt x="0" y="276860"/>
                      <a:pt x="77470" y="355600"/>
                      <a:pt x="172720" y="359410"/>
                    </a:cubicBezTo>
                    <a:lnTo>
                      <a:pt x="172720" y="360680"/>
                    </a:lnTo>
                    <a:lnTo>
                      <a:pt x="626226" y="360680"/>
                    </a:lnTo>
                    <a:cubicBezTo>
                      <a:pt x="725286" y="360680"/>
                      <a:pt x="806566" y="279400"/>
                      <a:pt x="806566" y="180340"/>
                    </a:cubicBezTo>
                    <a:close/>
                  </a:path>
                </a:pathLst>
              </a:custGeom>
              <a:solidFill>
                <a:srgbClr val="1D617A"/>
              </a:solidFill>
            </p:spPr>
          </p:sp>
        </p:grpSp>
      </p:grpSp>
      <p:grpSp>
        <p:nvGrpSpPr>
          <p:cNvPr name="Group 8" id="8"/>
          <p:cNvGrpSpPr/>
          <p:nvPr/>
        </p:nvGrpSpPr>
        <p:grpSpPr>
          <a:xfrm rot="0">
            <a:off x="-1375652" y="7709913"/>
            <a:ext cx="3578255" cy="3578255"/>
            <a:chOff x="0" y="0"/>
            <a:chExt cx="4771007" cy="4771007"/>
          </a:xfrm>
        </p:grpSpPr>
        <p:grpSp>
          <p:nvGrpSpPr>
            <p:cNvPr name="Group 9" id="9"/>
            <p:cNvGrpSpPr/>
            <p:nvPr/>
          </p:nvGrpSpPr>
          <p:grpSpPr>
            <a:xfrm rot="-2700000">
              <a:off x="-237646" y="1635041"/>
              <a:ext cx="5246298" cy="1500924"/>
              <a:chOff x="0" y="0"/>
              <a:chExt cx="1420522" cy="406400"/>
            </a:xfrm>
          </p:grpSpPr>
          <p:sp>
            <p:nvSpPr>
              <p:cNvPr name="Freeform 10" id="10"/>
              <p:cNvSpPr/>
              <p:nvPr/>
            </p:nvSpPr>
            <p:spPr>
              <a:xfrm>
                <a:off x="17780" y="22860"/>
                <a:ext cx="1395122" cy="360680"/>
              </a:xfrm>
              <a:custGeom>
                <a:avLst/>
                <a:gdLst/>
                <a:ahLst/>
                <a:cxnLst/>
                <a:rect r="r" b="b" t="t" l="l"/>
                <a:pathLst>
                  <a:path h="360680" w="1395122">
                    <a:moveTo>
                      <a:pt x="1395122" y="180340"/>
                    </a:moveTo>
                    <a:cubicBezTo>
                      <a:pt x="1395122" y="81280"/>
                      <a:pt x="1315112" y="0"/>
                      <a:pt x="1214782" y="0"/>
                    </a:cubicBezTo>
                    <a:lnTo>
                      <a:pt x="172720" y="0"/>
                    </a:lnTo>
                    <a:lnTo>
                      <a:pt x="172720" y="1270"/>
                    </a:lnTo>
                    <a:cubicBezTo>
                      <a:pt x="76200" y="5080"/>
                      <a:pt x="0" y="83820"/>
                      <a:pt x="0" y="180340"/>
                    </a:cubicBezTo>
                    <a:cubicBezTo>
                      <a:pt x="0" y="276860"/>
                      <a:pt x="77470" y="355600"/>
                      <a:pt x="172720" y="359410"/>
                    </a:cubicBezTo>
                    <a:lnTo>
                      <a:pt x="172720" y="360680"/>
                    </a:lnTo>
                    <a:lnTo>
                      <a:pt x="1214782" y="360680"/>
                    </a:lnTo>
                    <a:cubicBezTo>
                      <a:pt x="1313842" y="360680"/>
                      <a:pt x="1395122" y="279400"/>
                      <a:pt x="1395122" y="180340"/>
                    </a:cubicBezTo>
                    <a:close/>
                  </a:path>
                </a:pathLst>
              </a:custGeom>
              <a:solidFill>
                <a:srgbClr val="61C2A2"/>
              </a:solidFill>
            </p:spPr>
          </p:sp>
        </p:grpSp>
        <p:grpSp>
          <p:nvGrpSpPr>
            <p:cNvPr name="Group 11" id="11"/>
            <p:cNvGrpSpPr/>
            <p:nvPr/>
          </p:nvGrpSpPr>
          <p:grpSpPr>
            <a:xfrm rot="-2700000">
              <a:off x="1156235" y="2207464"/>
              <a:ext cx="3072632" cy="1500924"/>
              <a:chOff x="0" y="0"/>
              <a:chExt cx="831966" cy="406400"/>
            </a:xfrm>
          </p:grpSpPr>
          <p:sp>
            <p:nvSpPr>
              <p:cNvPr name="Freeform 12" id="12"/>
              <p:cNvSpPr/>
              <p:nvPr/>
            </p:nvSpPr>
            <p:spPr>
              <a:xfrm>
                <a:off x="17780" y="22860"/>
                <a:ext cx="806566" cy="360680"/>
              </a:xfrm>
              <a:custGeom>
                <a:avLst/>
                <a:gdLst/>
                <a:ahLst/>
                <a:cxnLst/>
                <a:rect r="r" b="b" t="t" l="l"/>
                <a:pathLst>
                  <a:path h="360680" w="806566">
                    <a:moveTo>
                      <a:pt x="806566" y="180340"/>
                    </a:moveTo>
                    <a:cubicBezTo>
                      <a:pt x="806566" y="81280"/>
                      <a:pt x="726556" y="0"/>
                      <a:pt x="626226" y="0"/>
                    </a:cubicBezTo>
                    <a:lnTo>
                      <a:pt x="172720" y="0"/>
                    </a:lnTo>
                    <a:lnTo>
                      <a:pt x="172720" y="1270"/>
                    </a:lnTo>
                    <a:cubicBezTo>
                      <a:pt x="76200" y="5080"/>
                      <a:pt x="0" y="83820"/>
                      <a:pt x="0" y="180340"/>
                    </a:cubicBezTo>
                    <a:cubicBezTo>
                      <a:pt x="0" y="276860"/>
                      <a:pt x="77470" y="355600"/>
                      <a:pt x="172720" y="359410"/>
                    </a:cubicBezTo>
                    <a:lnTo>
                      <a:pt x="172720" y="360680"/>
                    </a:lnTo>
                    <a:lnTo>
                      <a:pt x="626226" y="360680"/>
                    </a:lnTo>
                    <a:cubicBezTo>
                      <a:pt x="725286" y="360680"/>
                      <a:pt x="806566" y="279400"/>
                      <a:pt x="806566" y="180340"/>
                    </a:cubicBezTo>
                    <a:close/>
                  </a:path>
                </a:pathLst>
              </a:custGeom>
              <a:solidFill>
                <a:srgbClr val="1D617A"/>
              </a:solidFill>
            </p:spPr>
          </p:sp>
        </p:gr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764612" y="-1877992"/>
            <a:ext cx="11470587" cy="13481010"/>
            <a:chOff x="0" y="0"/>
            <a:chExt cx="15294116" cy="17974680"/>
          </a:xfrm>
        </p:grpSpPr>
        <p:grpSp>
          <p:nvGrpSpPr>
            <p:cNvPr name="Group 3" id="3"/>
            <p:cNvGrpSpPr/>
            <p:nvPr/>
          </p:nvGrpSpPr>
          <p:grpSpPr>
            <a:xfrm rot="-2700000">
              <a:off x="2401657" y="4000330"/>
              <a:ext cx="13209549" cy="4574709"/>
              <a:chOff x="0" y="0"/>
              <a:chExt cx="1173487" cy="406400"/>
            </a:xfrm>
          </p:grpSpPr>
          <p:sp>
            <p:nvSpPr>
              <p:cNvPr name="Freeform 4" id="4"/>
              <p:cNvSpPr/>
              <p:nvPr/>
            </p:nvSpPr>
            <p:spPr>
              <a:xfrm>
                <a:off x="17780" y="22860"/>
                <a:ext cx="1148087" cy="360680"/>
              </a:xfrm>
              <a:custGeom>
                <a:avLst/>
                <a:gdLst/>
                <a:ahLst/>
                <a:cxnLst/>
                <a:rect r="r" b="b" t="t" l="l"/>
                <a:pathLst>
                  <a:path h="360680" w="1148087">
                    <a:moveTo>
                      <a:pt x="1148087" y="180340"/>
                    </a:moveTo>
                    <a:cubicBezTo>
                      <a:pt x="1148087" y="81280"/>
                      <a:pt x="1068077" y="0"/>
                      <a:pt x="967747" y="0"/>
                    </a:cubicBezTo>
                    <a:lnTo>
                      <a:pt x="172720" y="0"/>
                    </a:lnTo>
                    <a:lnTo>
                      <a:pt x="172720" y="1270"/>
                    </a:lnTo>
                    <a:cubicBezTo>
                      <a:pt x="76200" y="5080"/>
                      <a:pt x="0" y="83820"/>
                      <a:pt x="0" y="180340"/>
                    </a:cubicBezTo>
                    <a:cubicBezTo>
                      <a:pt x="0" y="276860"/>
                      <a:pt x="77470" y="355600"/>
                      <a:pt x="172720" y="359410"/>
                    </a:cubicBezTo>
                    <a:lnTo>
                      <a:pt x="172720" y="360680"/>
                    </a:lnTo>
                    <a:lnTo>
                      <a:pt x="967747" y="360680"/>
                    </a:lnTo>
                    <a:cubicBezTo>
                      <a:pt x="1066807" y="360680"/>
                      <a:pt x="1148087" y="279400"/>
                      <a:pt x="1148087" y="180340"/>
                    </a:cubicBezTo>
                    <a:close/>
                  </a:path>
                </a:pathLst>
              </a:custGeom>
              <a:solidFill>
                <a:srgbClr val="61C2A2">
                  <a:alpha val="14902"/>
                </a:srgbClr>
              </a:solidFill>
            </p:spPr>
          </p:sp>
        </p:grpSp>
        <p:grpSp>
          <p:nvGrpSpPr>
            <p:cNvPr name="Group 5" id="5"/>
            <p:cNvGrpSpPr/>
            <p:nvPr/>
          </p:nvGrpSpPr>
          <p:grpSpPr>
            <a:xfrm rot="-2700000">
              <a:off x="-662213" y="8566441"/>
              <a:ext cx="15566194" cy="4574709"/>
              <a:chOff x="0" y="0"/>
              <a:chExt cx="1382842" cy="406400"/>
            </a:xfrm>
          </p:grpSpPr>
          <p:sp>
            <p:nvSpPr>
              <p:cNvPr name="Freeform 6" id="6"/>
              <p:cNvSpPr/>
              <p:nvPr/>
            </p:nvSpPr>
            <p:spPr>
              <a:xfrm>
                <a:off x="17780" y="22860"/>
                <a:ext cx="1357443" cy="360680"/>
              </a:xfrm>
              <a:custGeom>
                <a:avLst/>
                <a:gdLst/>
                <a:ahLst/>
                <a:cxnLst/>
                <a:rect r="r" b="b" t="t" l="l"/>
                <a:pathLst>
                  <a:path h="360680" w="1357443">
                    <a:moveTo>
                      <a:pt x="1357443" y="180340"/>
                    </a:moveTo>
                    <a:cubicBezTo>
                      <a:pt x="1357443" y="81280"/>
                      <a:pt x="1277433" y="0"/>
                      <a:pt x="1177103" y="0"/>
                    </a:cubicBezTo>
                    <a:lnTo>
                      <a:pt x="172720" y="0"/>
                    </a:lnTo>
                    <a:lnTo>
                      <a:pt x="172720" y="1270"/>
                    </a:lnTo>
                    <a:cubicBezTo>
                      <a:pt x="76200" y="5080"/>
                      <a:pt x="0" y="83820"/>
                      <a:pt x="0" y="180340"/>
                    </a:cubicBezTo>
                    <a:cubicBezTo>
                      <a:pt x="0" y="276860"/>
                      <a:pt x="77470" y="355600"/>
                      <a:pt x="172720" y="359410"/>
                    </a:cubicBezTo>
                    <a:lnTo>
                      <a:pt x="172720" y="360680"/>
                    </a:lnTo>
                    <a:lnTo>
                      <a:pt x="1177102" y="360680"/>
                    </a:lnTo>
                    <a:cubicBezTo>
                      <a:pt x="1276162" y="360680"/>
                      <a:pt x="1357442" y="279400"/>
                      <a:pt x="1357442" y="180340"/>
                    </a:cubicBezTo>
                    <a:close/>
                  </a:path>
                </a:pathLst>
              </a:custGeom>
              <a:solidFill>
                <a:srgbClr val="1D617A">
                  <a:alpha val="14902"/>
                </a:srgbClr>
              </a:solidFill>
            </p:spPr>
          </p:sp>
        </p:grpSp>
      </p:grpSp>
      <p:grpSp>
        <p:nvGrpSpPr>
          <p:cNvPr name="Group 7" id="7"/>
          <p:cNvGrpSpPr/>
          <p:nvPr/>
        </p:nvGrpSpPr>
        <p:grpSpPr>
          <a:xfrm rot="0">
            <a:off x="14685839" y="7886076"/>
            <a:ext cx="3578255" cy="4078892"/>
            <a:chOff x="0" y="0"/>
            <a:chExt cx="4771007" cy="5438522"/>
          </a:xfrm>
        </p:grpSpPr>
        <p:grpSp>
          <p:nvGrpSpPr>
            <p:cNvPr name="Group 8" id="8"/>
            <p:cNvGrpSpPr/>
            <p:nvPr/>
          </p:nvGrpSpPr>
          <p:grpSpPr>
            <a:xfrm rot="-2700000">
              <a:off x="-237646" y="1635041"/>
              <a:ext cx="5246298" cy="1500924"/>
              <a:chOff x="0" y="0"/>
              <a:chExt cx="1420522" cy="406400"/>
            </a:xfrm>
          </p:grpSpPr>
          <p:sp>
            <p:nvSpPr>
              <p:cNvPr name="Freeform 9" id="9"/>
              <p:cNvSpPr/>
              <p:nvPr/>
            </p:nvSpPr>
            <p:spPr>
              <a:xfrm>
                <a:off x="17780" y="22860"/>
                <a:ext cx="1395122" cy="360680"/>
              </a:xfrm>
              <a:custGeom>
                <a:avLst/>
                <a:gdLst/>
                <a:ahLst/>
                <a:cxnLst/>
                <a:rect r="r" b="b" t="t" l="l"/>
                <a:pathLst>
                  <a:path h="360680" w="1395122">
                    <a:moveTo>
                      <a:pt x="1395122" y="180340"/>
                    </a:moveTo>
                    <a:cubicBezTo>
                      <a:pt x="1395122" y="81280"/>
                      <a:pt x="1315112" y="0"/>
                      <a:pt x="1214782" y="0"/>
                    </a:cubicBezTo>
                    <a:lnTo>
                      <a:pt x="172720" y="0"/>
                    </a:lnTo>
                    <a:lnTo>
                      <a:pt x="172720" y="1270"/>
                    </a:lnTo>
                    <a:cubicBezTo>
                      <a:pt x="76200" y="5080"/>
                      <a:pt x="0" y="83820"/>
                      <a:pt x="0" y="180340"/>
                    </a:cubicBezTo>
                    <a:cubicBezTo>
                      <a:pt x="0" y="276860"/>
                      <a:pt x="77470" y="355600"/>
                      <a:pt x="172720" y="359410"/>
                    </a:cubicBezTo>
                    <a:lnTo>
                      <a:pt x="172720" y="360680"/>
                    </a:lnTo>
                    <a:lnTo>
                      <a:pt x="1214782" y="360680"/>
                    </a:lnTo>
                    <a:cubicBezTo>
                      <a:pt x="1313842" y="360680"/>
                      <a:pt x="1395122" y="279400"/>
                      <a:pt x="1395122" y="180340"/>
                    </a:cubicBezTo>
                    <a:close/>
                  </a:path>
                </a:pathLst>
              </a:custGeom>
              <a:solidFill>
                <a:srgbClr val="61C2A2"/>
              </a:solidFill>
            </p:spPr>
          </p:sp>
        </p:grpSp>
        <p:grpSp>
          <p:nvGrpSpPr>
            <p:cNvPr name="Group 10" id="10"/>
            <p:cNvGrpSpPr/>
            <p:nvPr/>
          </p:nvGrpSpPr>
          <p:grpSpPr>
            <a:xfrm rot="-2700000">
              <a:off x="113778" y="2639264"/>
              <a:ext cx="4293947" cy="1500924"/>
              <a:chOff x="0" y="0"/>
              <a:chExt cx="1162657" cy="406400"/>
            </a:xfrm>
          </p:grpSpPr>
          <p:sp>
            <p:nvSpPr>
              <p:cNvPr name="Freeform 11" id="11"/>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12" id="12"/>
          <p:cNvGrpSpPr/>
          <p:nvPr/>
        </p:nvGrpSpPr>
        <p:grpSpPr>
          <a:xfrm rot="0">
            <a:off x="15809789" y="-1789127"/>
            <a:ext cx="3578255" cy="3578255"/>
            <a:chOff x="0" y="0"/>
            <a:chExt cx="4771007" cy="4771007"/>
          </a:xfrm>
        </p:grpSpPr>
        <p:grpSp>
          <p:nvGrpSpPr>
            <p:cNvPr name="Group 13" id="13"/>
            <p:cNvGrpSpPr/>
            <p:nvPr/>
          </p:nvGrpSpPr>
          <p:grpSpPr>
            <a:xfrm rot="-2700000">
              <a:off x="-237646" y="1635041"/>
              <a:ext cx="5246298" cy="1500924"/>
              <a:chOff x="0" y="0"/>
              <a:chExt cx="1420522" cy="406400"/>
            </a:xfrm>
          </p:grpSpPr>
          <p:sp>
            <p:nvSpPr>
              <p:cNvPr name="Freeform 14" id="14"/>
              <p:cNvSpPr/>
              <p:nvPr/>
            </p:nvSpPr>
            <p:spPr>
              <a:xfrm>
                <a:off x="17780" y="22860"/>
                <a:ext cx="1395122" cy="360680"/>
              </a:xfrm>
              <a:custGeom>
                <a:avLst/>
                <a:gdLst/>
                <a:ahLst/>
                <a:cxnLst/>
                <a:rect r="r" b="b" t="t" l="l"/>
                <a:pathLst>
                  <a:path h="360680" w="1395122">
                    <a:moveTo>
                      <a:pt x="1395122" y="180340"/>
                    </a:moveTo>
                    <a:cubicBezTo>
                      <a:pt x="1395122" y="81280"/>
                      <a:pt x="1315112" y="0"/>
                      <a:pt x="1214782" y="0"/>
                    </a:cubicBezTo>
                    <a:lnTo>
                      <a:pt x="172720" y="0"/>
                    </a:lnTo>
                    <a:lnTo>
                      <a:pt x="172720" y="1270"/>
                    </a:lnTo>
                    <a:cubicBezTo>
                      <a:pt x="76200" y="5080"/>
                      <a:pt x="0" y="83820"/>
                      <a:pt x="0" y="180340"/>
                    </a:cubicBezTo>
                    <a:cubicBezTo>
                      <a:pt x="0" y="276860"/>
                      <a:pt x="77470" y="355600"/>
                      <a:pt x="172720" y="359410"/>
                    </a:cubicBezTo>
                    <a:lnTo>
                      <a:pt x="172720" y="360680"/>
                    </a:lnTo>
                    <a:lnTo>
                      <a:pt x="1214782" y="360680"/>
                    </a:lnTo>
                    <a:cubicBezTo>
                      <a:pt x="1313842" y="360680"/>
                      <a:pt x="1395122" y="279400"/>
                      <a:pt x="1395122" y="180340"/>
                    </a:cubicBezTo>
                    <a:close/>
                  </a:path>
                </a:pathLst>
              </a:custGeom>
              <a:solidFill>
                <a:srgbClr val="61C2A2"/>
              </a:solidFill>
            </p:spPr>
          </p:sp>
        </p:grpSp>
        <p:grpSp>
          <p:nvGrpSpPr>
            <p:cNvPr name="Group 15" id="15"/>
            <p:cNvGrpSpPr/>
            <p:nvPr/>
          </p:nvGrpSpPr>
          <p:grpSpPr>
            <a:xfrm rot="-2700000">
              <a:off x="1156235" y="2207464"/>
              <a:ext cx="3072632" cy="1500924"/>
              <a:chOff x="0" y="0"/>
              <a:chExt cx="831966" cy="406400"/>
            </a:xfrm>
          </p:grpSpPr>
          <p:sp>
            <p:nvSpPr>
              <p:cNvPr name="Freeform 16" id="16"/>
              <p:cNvSpPr/>
              <p:nvPr/>
            </p:nvSpPr>
            <p:spPr>
              <a:xfrm>
                <a:off x="17780" y="22860"/>
                <a:ext cx="806566" cy="360680"/>
              </a:xfrm>
              <a:custGeom>
                <a:avLst/>
                <a:gdLst/>
                <a:ahLst/>
                <a:cxnLst/>
                <a:rect r="r" b="b" t="t" l="l"/>
                <a:pathLst>
                  <a:path h="360680" w="806566">
                    <a:moveTo>
                      <a:pt x="806566" y="180340"/>
                    </a:moveTo>
                    <a:cubicBezTo>
                      <a:pt x="806566" y="81280"/>
                      <a:pt x="726556" y="0"/>
                      <a:pt x="626226" y="0"/>
                    </a:cubicBezTo>
                    <a:lnTo>
                      <a:pt x="172720" y="0"/>
                    </a:lnTo>
                    <a:lnTo>
                      <a:pt x="172720" y="1270"/>
                    </a:lnTo>
                    <a:cubicBezTo>
                      <a:pt x="76200" y="5080"/>
                      <a:pt x="0" y="83820"/>
                      <a:pt x="0" y="180340"/>
                    </a:cubicBezTo>
                    <a:cubicBezTo>
                      <a:pt x="0" y="276860"/>
                      <a:pt x="77470" y="355600"/>
                      <a:pt x="172720" y="359410"/>
                    </a:cubicBezTo>
                    <a:lnTo>
                      <a:pt x="172720" y="360680"/>
                    </a:lnTo>
                    <a:lnTo>
                      <a:pt x="626226" y="360680"/>
                    </a:lnTo>
                    <a:cubicBezTo>
                      <a:pt x="725286" y="360680"/>
                      <a:pt x="806566" y="279400"/>
                      <a:pt x="806566" y="180340"/>
                    </a:cubicBezTo>
                    <a:close/>
                  </a:path>
                </a:pathLst>
              </a:custGeom>
              <a:solidFill>
                <a:srgbClr val="1D617A"/>
              </a:solidFill>
            </p:spPr>
          </p:sp>
        </p:grpSp>
      </p:grpSp>
      <p:pic>
        <p:nvPicPr>
          <p:cNvPr name="Picture 17" id="17"/>
          <p:cNvPicPr>
            <a:picLocks noChangeAspect="true"/>
          </p:cNvPicPr>
          <p:nvPr/>
        </p:nvPicPr>
        <p:blipFill>
          <a:blip r:embed="rId2"/>
          <a:srcRect l="0" t="0" r="0" b="0"/>
          <a:stretch>
            <a:fillRect/>
          </a:stretch>
        </p:blipFill>
        <p:spPr>
          <a:xfrm flipH="false" flipV="false" rot="0">
            <a:off x="0" y="0"/>
            <a:ext cx="8868070" cy="7438381"/>
          </a:xfrm>
          <a:prstGeom prst="rect">
            <a:avLst/>
          </a:prstGeom>
        </p:spPr>
      </p:pic>
      <p:pic>
        <p:nvPicPr>
          <p:cNvPr name="Picture 18" id="18"/>
          <p:cNvPicPr>
            <a:picLocks noChangeAspect="true"/>
          </p:cNvPicPr>
          <p:nvPr/>
        </p:nvPicPr>
        <p:blipFill>
          <a:blip r:embed="rId3"/>
          <a:srcRect l="0" t="552" r="1159" b="552"/>
          <a:stretch>
            <a:fillRect/>
          </a:stretch>
        </p:blipFill>
        <p:spPr>
          <a:xfrm flipH="false" flipV="false" rot="0">
            <a:off x="9167906" y="2672417"/>
            <a:ext cx="9120094" cy="7614583"/>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D617A"/>
        </a:solidFill>
      </p:bgPr>
    </p:bg>
    <p:spTree>
      <p:nvGrpSpPr>
        <p:cNvPr id="1" name=""/>
        <p:cNvGrpSpPr/>
        <p:nvPr/>
      </p:nvGrpSpPr>
      <p:grpSpPr>
        <a:xfrm>
          <a:off x="0" y="0"/>
          <a:ext cx="0" cy="0"/>
          <a:chOff x="0" y="0"/>
          <a:chExt cx="0" cy="0"/>
        </a:xfrm>
      </p:grpSpPr>
      <p:grpSp>
        <p:nvGrpSpPr>
          <p:cNvPr name="Group 2" id="2"/>
          <p:cNvGrpSpPr/>
          <p:nvPr/>
        </p:nvGrpSpPr>
        <p:grpSpPr>
          <a:xfrm rot="0">
            <a:off x="16216327" y="-2007583"/>
            <a:ext cx="4215192" cy="4215192"/>
            <a:chOff x="0" y="0"/>
            <a:chExt cx="5620256" cy="5620256"/>
          </a:xfrm>
        </p:grpSpPr>
        <p:grpSp>
          <p:nvGrpSpPr>
            <p:cNvPr name="Group 3" id="3"/>
            <p:cNvGrpSpPr/>
            <p:nvPr/>
          </p:nvGrpSpPr>
          <p:grpSpPr>
            <a:xfrm rot="-2700000">
              <a:off x="-262175" y="1908310"/>
              <a:ext cx="6144605" cy="1803636"/>
              <a:chOff x="0" y="0"/>
              <a:chExt cx="1384518" cy="406400"/>
            </a:xfrm>
          </p:grpSpPr>
          <p:sp>
            <p:nvSpPr>
              <p:cNvPr name="Freeform 4" id="4"/>
              <p:cNvSpPr/>
              <p:nvPr/>
            </p:nvSpPr>
            <p:spPr>
              <a:xfrm>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61C2A2"/>
              </a:solidFill>
            </p:spPr>
          </p:sp>
        </p:grpSp>
        <p:grpSp>
          <p:nvGrpSpPr>
            <p:cNvPr name="Group 5" id="5"/>
            <p:cNvGrpSpPr/>
            <p:nvPr/>
          </p:nvGrpSpPr>
          <p:grpSpPr>
            <a:xfrm rot="-2700000">
              <a:off x="368260" y="1423043"/>
              <a:ext cx="3740576" cy="1803636"/>
              <a:chOff x="0" y="0"/>
              <a:chExt cx="842836" cy="406400"/>
            </a:xfrm>
          </p:grpSpPr>
          <p:sp>
            <p:nvSpPr>
              <p:cNvPr name="Freeform 6" id="6"/>
              <p:cNvSpPr/>
              <p:nvPr/>
            </p:nvSpPr>
            <p:spPr>
              <a:xfrm>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DBEFE1"/>
              </a:solidFill>
            </p:spPr>
          </p:sp>
        </p:grpSp>
      </p:grpSp>
      <p:grpSp>
        <p:nvGrpSpPr>
          <p:cNvPr name="Group 7" id="7"/>
          <p:cNvGrpSpPr/>
          <p:nvPr/>
        </p:nvGrpSpPr>
        <p:grpSpPr>
          <a:xfrm rot="0">
            <a:off x="-1557323" y="8179404"/>
            <a:ext cx="4215192" cy="4215192"/>
            <a:chOff x="0" y="0"/>
            <a:chExt cx="5620256" cy="5620256"/>
          </a:xfrm>
        </p:grpSpPr>
        <p:grpSp>
          <p:nvGrpSpPr>
            <p:cNvPr name="Group 8" id="8"/>
            <p:cNvGrpSpPr/>
            <p:nvPr/>
          </p:nvGrpSpPr>
          <p:grpSpPr>
            <a:xfrm rot="-2700000">
              <a:off x="-262175" y="1908310"/>
              <a:ext cx="6144605" cy="1803636"/>
              <a:chOff x="0" y="0"/>
              <a:chExt cx="1384518" cy="406400"/>
            </a:xfrm>
          </p:grpSpPr>
          <p:sp>
            <p:nvSpPr>
              <p:cNvPr name="Freeform 9" id="9"/>
              <p:cNvSpPr/>
              <p:nvPr/>
            </p:nvSpPr>
            <p:spPr>
              <a:xfrm>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61C2A2"/>
              </a:solidFill>
            </p:spPr>
          </p:sp>
        </p:grpSp>
        <p:grpSp>
          <p:nvGrpSpPr>
            <p:cNvPr name="Group 10" id="10"/>
            <p:cNvGrpSpPr/>
            <p:nvPr/>
          </p:nvGrpSpPr>
          <p:grpSpPr>
            <a:xfrm rot="-2700000">
              <a:off x="331436" y="1334143"/>
              <a:ext cx="3992023" cy="1803636"/>
              <a:chOff x="0" y="0"/>
              <a:chExt cx="899493" cy="406400"/>
            </a:xfrm>
          </p:grpSpPr>
          <p:sp>
            <p:nvSpPr>
              <p:cNvPr name="Freeform 11" id="11"/>
              <p:cNvSpPr/>
              <p:nvPr/>
            </p:nvSpPr>
            <p:spPr>
              <a:xfrm>
                <a:off x="17780" y="22860"/>
                <a:ext cx="874093" cy="360680"/>
              </a:xfrm>
              <a:custGeom>
                <a:avLst/>
                <a:gdLst/>
                <a:ahLst/>
                <a:cxnLst/>
                <a:rect r="r" b="b" t="t" l="l"/>
                <a:pathLst>
                  <a:path h="360680" w="874093">
                    <a:moveTo>
                      <a:pt x="874093" y="180340"/>
                    </a:moveTo>
                    <a:cubicBezTo>
                      <a:pt x="874093" y="81280"/>
                      <a:pt x="794083" y="0"/>
                      <a:pt x="693753" y="0"/>
                    </a:cubicBezTo>
                    <a:lnTo>
                      <a:pt x="172720" y="0"/>
                    </a:lnTo>
                    <a:lnTo>
                      <a:pt x="172720" y="1270"/>
                    </a:lnTo>
                    <a:cubicBezTo>
                      <a:pt x="76200" y="5080"/>
                      <a:pt x="0" y="83820"/>
                      <a:pt x="0" y="180340"/>
                    </a:cubicBezTo>
                    <a:cubicBezTo>
                      <a:pt x="0" y="276860"/>
                      <a:pt x="77470" y="355600"/>
                      <a:pt x="172720" y="359410"/>
                    </a:cubicBezTo>
                    <a:lnTo>
                      <a:pt x="172720" y="360680"/>
                    </a:lnTo>
                    <a:lnTo>
                      <a:pt x="693753" y="360680"/>
                    </a:lnTo>
                    <a:cubicBezTo>
                      <a:pt x="792813" y="360680"/>
                      <a:pt x="874093" y="279400"/>
                      <a:pt x="874093" y="180340"/>
                    </a:cubicBezTo>
                    <a:close/>
                  </a:path>
                </a:pathLst>
              </a:custGeom>
              <a:solidFill>
                <a:srgbClr val="DBEFE1"/>
              </a:solidFill>
            </p:spPr>
          </p:sp>
        </p:grpSp>
      </p:grpSp>
      <p:pic>
        <p:nvPicPr>
          <p:cNvPr name="Picture 12" id="12"/>
          <p:cNvPicPr>
            <a:picLocks noChangeAspect="true"/>
          </p:cNvPicPr>
          <p:nvPr/>
        </p:nvPicPr>
        <p:blipFill>
          <a:blip r:embed="rId2"/>
          <a:srcRect l="0" t="0" r="0" b="0"/>
          <a:stretch>
            <a:fillRect/>
          </a:stretch>
        </p:blipFill>
        <p:spPr>
          <a:xfrm flipH="false" flipV="false" rot="0">
            <a:off x="164390" y="100013"/>
            <a:ext cx="9165825" cy="7684793"/>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9633040" y="3019178"/>
            <a:ext cx="8654960" cy="7267822"/>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5452679" y="6237303"/>
            <a:ext cx="5145942" cy="5160179"/>
            <a:chOff x="0" y="0"/>
            <a:chExt cx="6861256" cy="6880238"/>
          </a:xfrm>
        </p:grpSpPr>
        <p:grpSp>
          <p:nvGrpSpPr>
            <p:cNvPr name="Group 3" id="3"/>
            <p:cNvGrpSpPr/>
            <p:nvPr/>
          </p:nvGrpSpPr>
          <p:grpSpPr>
            <a:xfrm rot="-2700000">
              <a:off x="-526168" y="2554766"/>
              <a:ext cx="7913592" cy="1789689"/>
              <a:chOff x="0" y="0"/>
              <a:chExt cx="1797007" cy="406400"/>
            </a:xfrm>
          </p:grpSpPr>
          <p:sp>
            <p:nvSpPr>
              <p:cNvPr name="Freeform 4" id="4"/>
              <p:cNvSpPr/>
              <p:nvPr/>
            </p:nvSpPr>
            <p:spPr>
              <a:xfrm>
                <a:off x="17780" y="22860"/>
                <a:ext cx="1771607" cy="360680"/>
              </a:xfrm>
              <a:custGeom>
                <a:avLst/>
                <a:gdLst/>
                <a:ahLst/>
                <a:cxnLst/>
                <a:rect r="r" b="b" t="t" l="l"/>
                <a:pathLst>
                  <a:path h="360680" w="1771607">
                    <a:moveTo>
                      <a:pt x="1771607" y="180340"/>
                    </a:moveTo>
                    <a:cubicBezTo>
                      <a:pt x="1771607" y="81280"/>
                      <a:pt x="1691597" y="0"/>
                      <a:pt x="1591267" y="0"/>
                    </a:cubicBezTo>
                    <a:lnTo>
                      <a:pt x="172720" y="0"/>
                    </a:lnTo>
                    <a:lnTo>
                      <a:pt x="172720" y="1270"/>
                    </a:lnTo>
                    <a:cubicBezTo>
                      <a:pt x="76200" y="5080"/>
                      <a:pt x="0" y="83820"/>
                      <a:pt x="0" y="180340"/>
                    </a:cubicBezTo>
                    <a:cubicBezTo>
                      <a:pt x="0" y="276860"/>
                      <a:pt x="77470" y="355600"/>
                      <a:pt x="172720" y="359410"/>
                    </a:cubicBezTo>
                    <a:lnTo>
                      <a:pt x="172720" y="360680"/>
                    </a:lnTo>
                    <a:lnTo>
                      <a:pt x="1591267" y="360680"/>
                    </a:lnTo>
                    <a:cubicBezTo>
                      <a:pt x="1690327" y="360680"/>
                      <a:pt x="1771607" y="279400"/>
                      <a:pt x="1771607" y="180340"/>
                    </a:cubicBezTo>
                    <a:close/>
                  </a:path>
                </a:pathLst>
              </a:custGeom>
              <a:solidFill>
                <a:srgbClr val="61C2A2"/>
              </a:solidFill>
            </p:spPr>
          </p:sp>
        </p:grpSp>
        <p:grpSp>
          <p:nvGrpSpPr>
            <p:cNvPr name="Group 5" id="5"/>
            <p:cNvGrpSpPr/>
            <p:nvPr/>
          </p:nvGrpSpPr>
          <p:grpSpPr>
            <a:xfrm rot="-2700000">
              <a:off x="274773" y="1777511"/>
              <a:ext cx="5768873" cy="1789689"/>
              <a:chOff x="0" y="0"/>
              <a:chExt cx="1309987" cy="406400"/>
            </a:xfrm>
          </p:grpSpPr>
          <p:sp>
            <p:nvSpPr>
              <p:cNvPr name="Freeform 6" id="6"/>
              <p:cNvSpPr/>
              <p:nvPr/>
            </p:nvSpPr>
            <p:spPr>
              <a:xfrm>
                <a:off x="17780" y="22860"/>
                <a:ext cx="1284587" cy="360680"/>
              </a:xfrm>
              <a:custGeom>
                <a:avLst/>
                <a:gdLst/>
                <a:ahLst/>
                <a:cxnLst/>
                <a:rect r="r" b="b" t="t" l="l"/>
                <a:pathLst>
                  <a:path h="360680" w="1284587">
                    <a:moveTo>
                      <a:pt x="1284587" y="180340"/>
                    </a:moveTo>
                    <a:cubicBezTo>
                      <a:pt x="1284587" y="81280"/>
                      <a:pt x="1204577" y="0"/>
                      <a:pt x="1104247" y="0"/>
                    </a:cubicBezTo>
                    <a:lnTo>
                      <a:pt x="172720" y="0"/>
                    </a:lnTo>
                    <a:lnTo>
                      <a:pt x="172720" y="1270"/>
                    </a:lnTo>
                    <a:cubicBezTo>
                      <a:pt x="76200" y="5080"/>
                      <a:pt x="0" y="83820"/>
                      <a:pt x="0" y="180340"/>
                    </a:cubicBezTo>
                    <a:cubicBezTo>
                      <a:pt x="0" y="276860"/>
                      <a:pt x="77470" y="355600"/>
                      <a:pt x="172720" y="359410"/>
                    </a:cubicBezTo>
                    <a:lnTo>
                      <a:pt x="172720" y="360680"/>
                    </a:lnTo>
                    <a:lnTo>
                      <a:pt x="1104247" y="360680"/>
                    </a:lnTo>
                    <a:cubicBezTo>
                      <a:pt x="1203307" y="360680"/>
                      <a:pt x="1284587" y="279400"/>
                      <a:pt x="1284587" y="180340"/>
                    </a:cubicBezTo>
                    <a:close/>
                  </a:path>
                </a:pathLst>
              </a:custGeom>
              <a:solidFill>
                <a:srgbClr val="1D617A"/>
              </a:solidFill>
            </p:spPr>
          </p:sp>
        </p:grpSp>
      </p:grpSp>
      <p:grpSp>
        <p:nvGrpSpPr>
          <p:cNvPr name="Group 7" id="7"/>
          <p:cNvGrpSpPr/>
          <p:nvPr/>
        </p:nvGrpSpPr>
        <p:grpSpPr>
          <a:xfrm rot="0">
            <a:off x="-649352" y="1181260"/>
            <a:ext cx="2847002" cy="1208244"/>
            <a:chOff x="0" y="0"/>
            <a:chExt cx="957606" cy="406400"/>
          </a:xfrm>
        </p:grpSpPr>
        <p:sp>
          <p:nvSpPr>
            <p:cNvPr name="Freeform 8" id="8"/>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9" id="9"/>
          <p:cNvGrpSpPr/>
          <p:nvPr/>
        </p:nvGrpSpPr>
        <p:grpSpPr>
          <a:xfrm rot="0">
            <a:off x="-1411352" y="518421"/>
            <a:ext cx="2847002" cy="1208244"/>
            <a:chOff x="0" y="0"/>
            <a:chExt cx="957606" cy="406400"/>
          </a:xfrm>
        </p:grpSpPr>
        <p:sp>
          <p:nvSpPr>
            <p:cNvPr name="Freeform 10" id="10"/>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grpSp>
        <p:nvGrpSpPr>
          <p:cNvPr name="Group 11" id="11"/>
          <p:cNvGrpSpPr/>
          <p:nvPr/>
        </p:nvGrpSpPr>
        <p:grpSpPr>
          <a:xfrm rot="0">
            <a:off x="16066051" y="1122543"/>
            <a:ext cx="2847002" cy="1208244"/>
            <a:chOff x="0" y="0"/>
            <a:chExt cx="957606" cy="406400"/>
          </a:xfrm>
        </p:grpSpPr>
        <p:sp>
          <p:nvSpPr>
            <p:cNvPr name="Freeform 12" id="12"/>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61C2A2"/>
            </a:solidFill>
          </p:spPr>
        </p:sp>
      </p:grpSp>
      <p:grpSp>
        <p:nvGrpSpPr>
          <p:cNvPr name="Group 13" id="13"/>
          <p:cNvGrpSpPr/>
          <p:nvPr/>
        </p:nvGrpSpPr>
        <p:grpSpPr>
          <a:xfrm rot="0">
            <a:off x="16852349" y="518421"/>
            <a:ext cx="2847002" cy="1208244"/>
            <a:chOff x="0" y="0"/>
            <a:chExt cx="957606" cy="406400"/>
          </a:xfrm>
        </p:grpSpPr>
        <p:sp>
          <p:nvSpPr>
            <p:cNvPr name="Freeform 14" id="14"/>
            <p:cNvSpPr/>
            <p:nvPr/>
          </p:nvSpPr>
          <p:spPr>
            <a:xfrm>
              <a:off x="17780" y="22860"/>
              <a:ext cx="932206" cy="360680"/>
            </a:xfrm>
            <a:custGeom>
              <a:avLst/>
              <a:gdLst/>
              <a:ahLst/>
              <a:cxnLst/>
              <a:rect r="r" b="b" t="t" l="l"/>
              <a:pathLst>
                <a:path h="360680" w="932206">
                  <a:moveTo>
                    <a:pt x="932206" y="180340"/>
                  </a:moveTo>
                  <a:cubicBezTo>
                    <a:pt x="932206" y="81280"/>
                    <a:pt x="852196" y="0"/>
                    <a:pt x="751866" y="0"/>
                  </a:cubicBezTo>
                  <a:lnTo>
                    <a:pt x="172720" y="0"/>
                  </a:lnTo>
                  <a:lnTo>
                    <a:pt x="172720" y="1270"/>
                  </a:lnTo>
                  <a:cubicBezTo>
                    <a:pt x="76200" y="5080"/>
                    <a:pt x="0" y="83820"/>
                    <a:pt x="0" y="180340"/>
                  </a:cubicBezTo>
                  <a:cubicBezTo>
                    <a:pt x="0" y="276860"/>
                    <a:pt x="77470" y="355600"/>
                    <a:pt x="172720" y="359410"/>
                  </a:cubicBezTo>
                  <a:lnTo>
                    <a:pt x="172720" y="360680"/>
                  </a:lnTo>
                  <a:lnTo>
                    <a:pt x="751866" y="360680"/>
                  </a:lnTo>
                  <a:cubicBezTo>
                    <a:pt x="850926" y="360680"/>
                    <a:pt x="932206" y="279400"/>
                    <a:pt x="932206" y="180340"/>
                  </a:cubicBezTo>
                  <a:close/>
                </a:path>
              </a:pathLst>
            </a:custGeom>
            <a:solidFill>
              <a:srgbClr val="1D617A"/>
            </a:solidFill>
          </p:spPr>
        </p:sp>
      </p:grpSp>
      <p:sp>
        <p:nvSpPr>
          <p:cNvPr name="TextBox 15" id="15"/>
          <p:cNvSpPr txBox="true"/>
          <p:nvPr/>
        </p:nvSpPr>
        <p:spPr>
          <a:xfrm rot="0">
            <a:off x="2197651" y="671376"/>
            <a:ext cx="14073284" cy="6889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Bold"/>
              </a:rPr>
              <a:t>Exploiting Server Vulnerabilities</a:t>
            </a:r>
          </a:p>
        </p:txBody>
      </p:sp>
      <p:sp>
        <p:nvSpPr>
          <p:cNvPr name="TextBox 16" id="16"/>
          <p:cNvSpPr txBox="true"/>
          <p:nvPr/>
        </p:nvSpPr>
        <p:spPr>
          <a:xfrm rot="0">
            <a:off x="907499" y="3514725"/>
            <a:ext cx="16473001" cy="3190875"/>
          </a:xfrm>
          <a:prstGeom prst="rect">
            <a:avLst/>
          </a:prstGeom>
        </p:spPr>
        <p:txBody>
          <a:bodyPr anchor="t" rtlCol="false" tIns="0" lIns="0" bIns="0" rIns="0">
            <a:spAutoFit/>
          </a:bodyPr>
          <a:lstStyle/>
          <a:p>
            <a:pPr>
              <a:lnSpc>
                <a:spcPts val="4200"/>
              </a:lnSpc>
            </a:pPr>
            <a:r>
              <a:rPr lang="en-US" sz="3000">
                <a:solidFill>
                  <a:srgbClr val="1D617A"/>
                </a:solidFill>
                <a:latin typeface="Poppins Light"/>
              </a:rPr>
              <a:t>DOS is an attack used to deny legitimate users access to a resource such as accessing a website, network, emails, etc. or making it extremely slow. DoS is the acronym for </a:t>
            </a:r>
            <a:r>
              <a:rPr lang="en-US" sz="3000">
                <a:solidFill>
                  <a:srgbClr val="1D617A"/>
                </a:solidFill>
                <a:latin typeface="Arimo Bold"/>
              </a:rPr>
              <a:t>D</a:t>
            </a:r>
            <a:r>
              <a:rPr lang="en-US" sz="3000">
                <a:solidFill>
                  <a:srgbClr val="1D617A"/>
                </a:solidFill>
                <a:latin typeface="Arimo"/>
              </a:rPr>
              <a:t>enial </a:t>
            </a:r>
            <a:r>
              <a:rPr lang="en-US" sz="3000">
                <a:solidFill>
                  <a:srgbClr val="1D617A"/>
                </a:solidFill>
                <a:latin typeface="Arimo Bold"/>
              </a:rPr>
              <a:t>o</a:t>
            </a:r>
            <a:r>
              <a:rPr lang="en-US" sz="3000">
                <a:solidFill>
                  <a:srgbClr val="1D617A"/>
                </a:solidFill>
                <a:latin typeface="Arimo"/>
              </a:rPr>
              <a:t>f </a:t>
            </a:r>
            <a:r>
              <a:rPr lang="en-US" sz="3000">
                <a:solidFill>
                  <a:srgbClr val="1D617A"/>
                </a:solidFill>
                <a:latin typeface="Arimo Bold"/>
              </a:rPr>
              <a:t>S</a:t>
            </a:r>
            <a:r>
              <a:rPr lang="en-US" sz="3000">
                <a:solidFill>
                  <a:srgbClr val="1D617A"/>
                </a:solidFill>
                <a:latin typeface="Arimo"/>
              </a:rPr>
              <a:t>ervice. This type of attack is usually implemented by hitting the target resource such as a web server with too many requests at the same time. This results in the server failing to respond to all the requests. The effect of this can either be crashing the servers or slowing them down.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01755" y="965574"/>
            <a:ext cx="11065075" cy="8546726"/>
          </a:xfrm>
          <a:prstGeom prst="rect">
            <a:avLst/>
          </a:prstGeom>
        </p:spPr>
      </p:pic>
      <p:grpSp>
        <p:nvGrpSpPr>
          <p:cNvPr name="Group 3" id="3"/>
          <p:cNvGrpSpPr/>
          <p:nvPr/>
        </p:nvGrpSpPr>
        <p:grpSpPr>
          <a:xfrm rot="0">
            <a:off x="15452679" y="6237303"/>
            <a:ext cx="5145942" cy="5160179"/>
            <a:chOff x="0" y="0"/>
            <a:chExt cx="6861256" cy="6880238"/>
          </a:xfrm>
        </p:grpSpPr>
        <p:grpSp>
          <p:nvGrpSpPr>
            <p:cNvPr name="Group 4" id="4"/>
            <p:cNvGrpSpPr/>
            <p:nvPr/>
          </p:nvGrpSpPr>
          <p:grpSpPr>
            <a:xfrm rot="-2700000">
              <a:off x="-526168" y="2554766"/>
              <a:ext cx="7913592" cy="1789689"/>
              <a:chOff x="0" y="0"/>
              <a:chExt cx="1797007" cy="406400"/>
            </a:xfrm>
          </p:grpSpPr>
          <p:sp>
            <p:nvSpPr>
              <p:cNvPr name="Freeform 5" id="5"/>
              <p:cNvSpPr/>
              <p:nvPr/>
            </p:nvSpPr>
            <p:spPr>
              <a:xfrm>
                <a:off x="17780" y="22860"/>
                <a:ext cx="1771607" cy="360680"/>
              </a:xfrm>
              <a:custGeom>
                <a:avLst/>
                <a:gdLst/>
                <a:ahLst/>
                <a:cxnLst/>
                <a:rect r="r" b="b" t="t" l="l"/>
                <a:pathLst>
                  <a:path h="360680" w="1771607">
                    <a:moveTo>
                      <a:pt x="1771607" y="180340"/>
                    </a:moveTo>
                    <a:cubicBezTo>
                      <a:pt x="1771607" y="81280"/>
                      <a:pt x="1691597" y="0"/>
                      <a:pt x="1591267" y="0"/>
                    </a:cubicBezTo>
                    <a:lnTo>
                      <a:pt x="172720" y="0"/>
                    </a:lnTo>
                    <a:lnTo>
                      <a:pt x="172720" y="1270"/>
                    </a:lnTo>
                    <a:cubicBezTo>
                      <a:pt x="76200" y="5080"/>
                      <a:pt x="0" y="83820"/>
                      <a:pt x="0" y="180340"/>
                    </a:cubicBezTo>
                    <a:cubicBezTo>
                      <a:pt x="0" y="276860"/>
                      <a:pt x="77470" y="355600"/>
                      <a:pt x="172720" y="359410"/>
                    </a:cubicBezTo>
                    <a:lnTo>
                      <a:pt x="172720" y="360680"/>
                    </a:lnTo>
                    <a:lnTo>
                      <a:pt x="1591267" y="360680"/>
                    </a:lnTo>
                    <a:cubicBezTo>
                      <a:pt x="1690327" y="360680"/>
                      <a:pt x="1771607" y="279400"/>
                      <a:pt x="1771607" y="180340"/>
                    </a:cubicBezTo>
                    <a:close/>
                  </a:path>
                </a:pathLst>
              </a:custGeom>
              <a:solidFill>
                <a:srgbClr val="61C2A2"/>
              </a:solidFill>
            </p:spPr>
          </p:sp>
        </p:grpSp>
        <p:grpSp>
          <p:nvGrpSpPr>
            <p:cNvPr name="Group 6" id="6"/>
            <p:cNvGrpSpPr/>
            <p:nvPr/>
          </p:nvGrpSpPr>
          <p:grpSpPr>
            <a:xfrm rot="-2700000">
              <a:off x="274773" y="1777511"/>
              <a:ext cx="5768873" cy="1789689"/>
              <a:chOff x="0" y="0"/>
              <a:chExt cx="1309987" cy="406400"/>
            </a:xfrm>
          </p:grpSpPr>
          <p:sp>
            <p:nvSpPr>
              <p:cNvPr name="Freeform 7" id="7"/>
              <p:cNvSpPr/>
              <p:nvPr/>
            </p:nvSpPr>
            <p:spPr>
              <a:xfrm>
                <a:off x="17780" y="22860"/>
                <a:ext cx="1284587" cy="360680"/>
              </a:xfrm>
              <a:custGeom>
                <a:avLst/>
                <a:gdLst/>
                <a:ahLst/>
                <a:cxnLst/>
                <a:rect r="r" b="b" t="t" l="l"/>
                <a:pathLst>
                  <a:path h="360680" w="1284587">
                    <a:moveTo>
                      <a:pt x="1284587" y="180340"/>
                    </a:moveTo>
                    <a:cubicBezTo>
                      <a:pt x="1284587" y="81280"/>
                      <a:pt x="1204577" y="0"/>
                      <a:pt x="1104247" y="0"/>
                    </a:cubicBezTo>
                    <a:lnTo>
                      <a:pt x="172720" y="0"/>
                    </a:lnTo>
                    <a:lnTo>
                      <a:pt x="172720" y="1270"/>
                    </a:lnTo>
                    <a:cubicBezTo>
                      <a:pt x="76200" y="5080"/>
                      <a:pt x="0" y="83820"/>
                      <a:pt x="0" y="180340"/>
                    </a:cubicBezTo>
                    <a:cubicBezTo>
                      <a:pt x="0" y="276860"/>
                      <a:pt x="77470" y="355600"/>
                      <a:pt x="172720" y="359410"/>
                    </a:cubicBezTo>
                    <a:lnTo>
                      <a:pt x="172720" y="360680"/>
                    </a:lnTo>
                    <a:lnTo>
                      <a:pt x="1104247" y="360680"/>
                    </a:lnTo>
                    <a:cubicBezTo>
                      <a:pt x="1203307" y="360680"/>
                      <a:pt x="1284587" y="279400"/>
                      <a:pt x="1284587" y="180340"/>
                    </a:cubicBezTo>
                    <a:close/>
                  </a:path>
                </a:pathLst>
              </a:custGeom>
              <a:solidFill>
                <a:srgbClr val="1D617A"/>
              </a:solidFill>
            </p:spPr>
          </p:sp>
        </p:grpSp>
      </p:grpSp>
      <p:grpSp>
        <p:nvGrpSpPr>
          <p:cNvPr name="Group 8" id="8"/>
          <p:cNvGrpSpPr/>
          <p:nvPr/>
        </p:nvGrpSpPr>
        <p:grpSpPr>
          <a:xfrm rot="0">
            <a:off x="-1544271" y="-1138369"/>
            <a:ext cx="5145942" cy="5160179"/>
            <a:chOff x="0" y="0"/>
            <a:chExt cx="6861256" cy="6880238"/>
          </a:xfrm>
        </p:grpSpPr>
        <p:grpSp>
          <p:nvGrpSpPr>
            <p:cNvPr name="Group 9" id="9"/>
            <p:cNvGrpSpPr/>
            <p:nvPr/>
          </p:nvGrpSpPr>
          <p:grpSpPr>
            <a:xfrm rot="-2700000">
              <a:off x="-526168" y="2554766"/>
              <a:ext cx="7913592" cy="1789689"/>
              <a:chOff x="0" y="0"/>
              <a:chExt cx="1797007" cy="406400"/>
            </a:xfrm>
          </p:grpSpPr>
          <p:sp>
            <p:nvSpPr>
              <p:cNvPr name="Freeform 10" id="10"/>
              <p:cNvSpPr/>
              <p:nvPr/>
            </p:nvSpPr>
            <p:spPr>
              <a:xfrm>
                <a:off x="17780" y="22860"/>
                <a:ext cx="1771607" cy="360680"/>
              </a:xfrm>
              <a:custGeom>
                <a:avLst/>
                <a:gdLst/>
                <a:ahLst/>
                <a:cxnLst/>
                <a:rect r="r" b="b" t="t" l="l"/>
                <a:pathLst>
                  <a:path h="360680" w="1771607">
                    <a:moveTo>
                      <a:pt x="1771607" y="180340"/>
                    </a:moveTo>
                    <a:cubicBezTo>
                      <a:pt x="1771607" y="81280"/>
                      <a:pt x="1691597" y="0"/>
                      <a:pt x="1591267" y="0"/>
                    </a:cubicBezTo>
                    <a:lnTo>
                      <a:pt x="172720" y="0"/>
                    </a:lnTo>
                    <a:lnTo>
                      <a:pt x="172720" y="1270"/>
                    </a:lnTo>
                    <a:cubicBezTo>
                      <a:pt x="76200" y="5080"/>
                      <a:pt x="0" y="83820"/>
                      <a:pt x="0" y="180340"/>
                    </a:cubicBezTo>
                    <a:cubicBezTo>
                      <a:pt x="0" y="276860"/>
                      <a:pt x="77470" y="355600"/>
                      <a:pt x="172720" y="359410"/>
                    </a:cubicBezTo>
                    <a:lnTo>
                      <a:pt x="172720" y="360680"/>
                    </a:lnTo>
                    <a:lnTo>
                      <a:pt x="1591267" y="360680"/>
                    </a:lnTo>
                    <a:cubicBezTo>
                      <a:pt x="1690327" y="360680"/>
                      <a:pt x="1771607" y="279400"/>
                      <a:pt x="1771607" y="180340"/>
                    </a:cubicBezTo>
                    <a:close/>
                  </a:path>
                </a:pathLst>
              </a:custGeom>
              <a:solidFill>
                <a:srgbClr val="61C2A2"/>
              </a:solidFill>
            </p:spPr>
          </p:sp>
        </p:grpSp>
        <p:grpSp>
          <p:nvGrpSpPr>
            <p:cNvPr name="Group 11" id="11"/>
            <p:cNvGrpSpPr/>
            <p:nvPr/>
          </p:nvGrpSpPr>
          <p:grpSpPr>
            <a:xfrm rot="-2700000">
              <a:off x="274773" y="1777511"/>
              <a:ext cx="5768873" cy="1789689"/>
              <a:chOff x="0" y="0"/>
              <a:chExt cx="1309987" cy="406400"/>
            </a:xfrm>
          </p:grpSpPr>
          <p:sp>
            <p:nvSpPr>
              <p:cNvPr name="Freeform 12" id="12"/>
              <p:cNvSpPr/>
              <p:nvPr/>
            </p:nvSpPr>
            <p:spPr>
              <a:xfrm>
                <a:off x="17780" y="22860"/>
                <a:ext cx="1284587" cy="360680"/>
              </a:xfrm>
              <a:custGeom>
                <a:avLst/>
                <a:gdLst/>
                <a:ahLst/>
                <a:cxnLst/>
                <a:rect r="r" b="b" t="t" l="l"/>
                <a:pathLst>
                  <a:path h="360680" w="1284587">
                    <a:moveTo>
                      <a:pt x="1284587" y="180340"/>
                    </a:moveTo>
                    <a:cubicBezTo>
                      <a:pt x="1284587" y="81280"/>
                      <a:pt x="1204577" y="0"/>
                      <a:pt x="1104247" y="0"/>
                    </a:cubicBezTo>
                    <a:lnTo>
                      <a:pt x="172720" y="0"/>
                    </a:lnTo>
                    <a:lnTo>
                      <a:pt x="172720" y="1270"/>
                    </a:lnTo>
                    <a:cubicBezTo>
                      <a:pt x="76200" y="5080"/>
                      <a:pt x="0" y="83820"/>
                      <a:pt x="0" y="180340"/>
                    </a:cubicBezTo>
                    <a:cubicBezTo>
                      <a:pt x="0" y="276860"/>
                      <a:pt x="77470" y="355600"/>
                      <a:pt x="172720" y="359410"/>
                    </a:cubicBezTo>
                    <a:lnTo>
                      <a:pt x="172720" y="360680"/>
                    </a:lnTo>
                    <a:lnTo>
                      <a:pt x="1104247" y="360680"/>
                    </a:lnTo>
                    <a:cubicBezTo>
                      <a:pt x="1203307" y="360680"/>
                      <a:pt x="1284587" y="279400"/>
                      <a:pt x="1284587" y="180340"/>
                    </a:cubicBezTo>
                    <a:close/>
                  </a:path>
                </a:pathLst>
              </a:custGeom>
              <a:solidFill>
                <a:srgbClr val="1D617A"/>
              </a:solidFill>
            </p:spPr>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2308597" y="0"/>
            <a:ext cx="10908612" cy="12919035"/>
            <a:chOff x="0" y="0"/>
            <a:chExt cx="14544816" cy="17225380"/>
          </a:xfrm>
        </p:grpSpPr>
        <p:grpSp>
          <p:nvGrpSpPr>
            <p:cNvPr name="Group 3" id="3"/>
            <p:cNvGrpSpPr/>
            <p:nvPr/>
          </p:nvGrpSpPr>
          <p:grpSpPr>
            <a:xfrm rot="-2700000">
              <a:off x="2556842" y="3625680"/>
              <a:ext cx="12149878" cy="4574709"/>
              <a:chOff x="0" y="0"/>
              <a:chExt cx="1079350" cy="406400"/>
            </a:xfrm>
          </p:grpSpPr>
          <p:sp>
            <p:nvSpPr>
              <p:cNvPr name="Freeform 4" id="4"/>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alpha val="14902"/>
                </a:srgbClr>
              </a:solidFill>
            </p:spPr>
          </p:sp>
        </p:grpSp>
        <p:grpSp>
          <p:nvGrpSpPr>
            <p:cNvPr name="Group 5" id="5"/>
            <p:cNvGrpSpPr/>
            <p:nvPr/>
          </p:nvGrpSpPr>
          <p:grpSpPr>
            <a:xfrm rot="-2700000">
              <a:off x="-299237" y="8693441"/>
              <a:ext cx="13087643" cy="4574709"/>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alpha val="14902"/>
                </a:srgbClr>
              </a:solidFill>
            </p:spPr>
          </p:sp>
        </p:grpSp>
      </p:grpSp>
      <p:pic>
        <p:nvPicPr>
          <p:cNvPr name="Picture 7" id="7"/>
          <p:cNvPicPr>
            <a:picLocks noChangeAspect="true"/>
          </p:cNvPicPr>
          <p:nvPr/>
        </p:nvPicPr>
        <p:blipFill>
          <a:blip r:embed="rId2"/>
          <a:srcRect l="16624" t="11475" r="16624" b="0"/>
          <a:stretch>
            <a:fillRect/>
          </a:stretch>
        </p:blipFill>
        <p:spPr>
          <a:xfrm flipH="false" flipV="false" rot="0">
            <a:off x="6238829" y="4904819"/>
            <a:ext cx="5810342" cy="5143500"/>
          </a:xfrm>
          <a:prstGeom prst="rect">
            <a:avLst/>
          </a:prstGeom>
        </p:spPr>
      </p:pic>
      <p:grpSp>
        <p:nvGrpSpPr>
          <p:cNvPr name="Group 8" id="8"/>
          <p:cNvGrpSpPr/>
          <p:nvPr/>
        </p:nvGrpSpPr>
        <p:grpSpPr>
          <a:xfrm rot="0">
            <a:off x="-1276350" y="6462476"/>
            <a:ext cx="3841488" cy="4549463"/>
            <a:chOff x="0" y="0"/>
            <a:chExt cx="5121985" cy="6065950"/>
          </a:xfrm>
        </p:grpSpPr>
        <p:grpSp>
          <p:nvGrpSpPr>
            <p:cNvPr name="Group 9" id="9"/>
            <p:cNvGrpSpPr/>
            <p:nvPr/>
          </p:nvGrpSpPr>
          <p:grpSpPr>
            <a:xfrm rot="-2700000">
              <a:off x="900397" y="1276790"/>
              <a:ext cx="4278603" cy="1610992"/>
              <a:chOff x="0" y="0"/>
              <a:chExt cx="1079350" cy="406400"/>
            </a:xfrm>
          </p:grpSpPr>
          <p:sp>
            <p:nvSpPr>
              <p:cNvPr name="Freeform 10" id="10"/>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11" id="11"/>
            <p:cNvGrpSpPr/>
            <p:nvPr/>
          </p:nvGrpSpPr>
          <p:grpSpPr>
            <a:xfrm rot="-2700000">
              <a:off x="-105377" y="3061412"/>
              <a:ext cx="4608838" cy="1610992"/>
              <a:chOff x="0" y="0"/>
              <a:chExt cx="1162657" cy="406400"/>
            </a:xfrm>
          </p:grpSpPr>
          <p:sp>
            <p:nvSpPr>
              <p:cNvPr name="Freeform 12" id="12"/>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13" id="13"/>
          <p:cNvGrpSpPr/>
          <p:nvPr/>
        </p:nvGrpSpPr>
        <p:grpSpPr>
          <a:xfrm rot="0">
            <a:off x="15375155" y="-1515847"/>
            <a:ext cx="3768291" cy="4532016"/>
            <a:chOff x="0" y="0"/>
            <a:chExt cx="5024388" cy="6042688"/>
          </a:xfrm>
        </p:grpSpPr>
        <p:grpSp>
          <p:nvGrpSpPr>
            <p:cNvPr name="Group 14" id="14"/>
            <p:cNvGrpSpPr/>
            <p:nvPr/>
          </p:nvGrpSpPr>
          <p:grpSpPr>
            <a:xfrm rot="-2700000">
              <a:off x="301986" y="1459774"/>
              <a:ext cx="4830751" cy="1694505"/>
              <a:chOff x="0" y="0"/>
              <a:chExt cx="1158578" cy="406400"/>
            </a:xfrm>
          </p:grpSpPr>
          <p:sp>
            <p:nvSpPr>
              <p:cNvPr name="Freeform 15" id="15"/>
              <p:cNvSpPr/>
              <p:nvPr/>
            </p:nvSpPr>
            <p:spPr>
              <a:xfrm>
                <a:off x="17780" y="22860"/>
                <a:ext cx="1133178" cy="360680"/>
              </a:xfrm>
              <a:custGeom>
                <a:avLst/>
                <a:gdLst/>
                <a:ahLst/>
                <a:cxnLst/>
                <a:rect r="r" b="b" t="t" l="l"/>
                <a:pathLst>
                  <a:path h="360680" w="1133178">
                    <a:moveTo>
                      <a:pt x="1133178" y="180340"/>
                    </a:moveTo>
                    <a:cubicBezTo>
                      <a:pt x="1133178" y="81280"/>
                      <a:pt x="1053168" y="0"/>
                      <a:pt x="952838" y="0"/>
                    </a:cubicBezTo>
                    <a:lnTo>
                      <a:pt x="172720" y="0"/>
                    </a:lnTo>
                    <a:lnTo>
                      <a:pt x="172720" y="1270"/>
                    </a:lnTo>
                    <a:cubicBezTo>
                      <a:pt x="76200" y="5080"/>
                      <a:pt x="0" y="83820"/>
                      <a:pt x="0" y="180340"/>
                    </a:cubicBezTo>
                    <a:cubicBezTo>
                      <a:pt x="0" y="276860"/>
                      <a:pt x="77470" y="355600"/>
                      <a:pt x="172720" y="359410"/>
                    </a:cubicBezTo>
                    <a:lnTo>
                      <a:pt x="172720" y="360680"/>
                    </a:lnTo>
                    <a:lnTo>
                      <a:pt x="952838" y="360680"/>
                    </a:lnTo>
                    <a:cubicBezTo>
                      <a:pt x="1051898" y="360680"/>
                      <a:pt x="1133178" y="279400"/>
                      <a:pt x="1133178" y="180340"/>
                    </a:cubicBezTo>
                    <a:close/>
                  </a:path>
                </a:pathLst>
              </a:custGeom>
              <a:solidFill>
                <a:srgbClr val="61C2A2"/>
              </a:solidFill>
            </p:spPr>
          </p:sp>
        </p:grpSp>
        <p:grpSp>
          <p:nvGrpSpPr>
            <p:cNvPr name="Group 16" id="16"/>
            <p:cNvGrpSpPr/>
            <p:nvPr/>
          </p:nvGrpSpPr>
          <p:grpSpPr>
            <a:xfrm rot="-2700000">
              <a:off x="24979" y="3210291"/>
              <a:ext cx="3920329" cy="1694505"/>
              <a:chOff x="0" y="0"/>
              <a:chExt cx="940228" cy="406400"/>
            </a:xfrm>
          </p:grpSpPr>
          <p:sp>
            <p:nvSpPr>
              <p:cNvPr name="Freeform 17" id="17"/>
              <p:cNvSpPr/>
              <p:nvPr/>
            </p:nvSpPr>
            <p:spPr>
              <a:xfrm>
                <a:off x="17780" y="22860"/>
                <a:ext cx="914828" cy="360680"/>
              </a:xfrm>
              <a:custGeom>
                <a:avLst/>
                <a:gdLst/>
                <a:ahLst/>
                <a:cxnLst/>
                <a:rect r="r" b="b" t="t" l="l"/>
                <a:pathLst>
                  <a:path h="360680" w="914828">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1D617A"/>
              </a:solidFill>
            </p:spPr>
          </p:sp>
        </p:grpSp>
      </p:grpSp>
      <p:sp>
        <p:nvSpPr>
          <p:cNvPr name="TextBox 18" id="18"/>
          <p:cNvSpPr txBox="true"/>
          <p:nvPr/>
        </p:nvSpPr>
        <p:spPr>
          <a:xfrm rot="0">
            <a:off x="7472184" y="866775"/>
            <a:ext cx="3343632" cy="1377944"/>
          </a:xfrm>
          <a:prstGeom prst="rect">
            <a:avLst/>
          </a:prstGeom>
        </p:spPr>
        <p:txBody>
          <a:bodyPr anchor="t" rtlCol="false" tIns="0" lIns="0" bIns="0" rIns="0">
            <a:spAutoFit/>
          </a:bodyPr>
          <a:lstStyle/>
          <a:p>
            <a:pPr algn="ctr">
              <a:lnSpc>
                <a:spcPts val="11200"/>
              </a:lnSpc>
            </a:pPr>
            <a:r>
              <a:rPr lang="en-US" sz="8000">
                <a:solidFill>
                  <a:srgbClr val="1D617A"/>
                </a:solidFill>
                <a:latin typeface="Poppins Bold"/>
              </a:rPr>
              <a:t>Result</a:t>
            </a:r>
          </a:p>
        </p:txBody>
      </p:sp>
      <p:sp>
        <p:nvSpPr>
          <p:cNvPr name="TextBox 19" id="19"/>
          <p:cNvSpPr txBox="true"/>
          <p:nvPr/>
        </p:nvSpPr>
        <p:spPr>
          <a:xfrm rot="0">
            <a:off x="1169984" y="2930444"/>
            <a:ext cx="15948031" cy="139382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a:rPr>
              <a:t>We have learnt various fundamental concepts of Cyber Security and how to implement them.</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1276350" y="6462476"/>
            <a:ext cx="3841488" cy="4549463"/>
            <a:chOff x="0" y="0"/>
            <a:chExt cx="5121985" cy="6065950"/>
          </a:xfrm>
        </p:grpSpPr>
        <p:grpSp>
          <p:nvGrpSpPr>
            <p:cNvPr name="Group 3" id="3"/>
            <p:cNvGrpSpPr/>
            <p:nvPr/>
          </p:nvGrpSpPr>
          <p:grpSpPr>
            <a:xfrm rot="-2700000">
              <a:off x="900397" y="1276790"/>
              <a:ext cx="4278603" cy="1610992"/>
              <a:chOff x="0" y="0"/>
              <a:chExt cx="1079350" cy="406400"/>
            </a:xfrm>
          </p:grpSpPr>
          <p:sp>
            <p:nvSpPr>
              <p:cNvPr name="Freeform 4" id="4"/>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5" id="5"/>
            <p:cNvGrpSpPr/>
            <p:nvPr/>
          </p:nvGrpSpPr>
          <p:grpSpPr>
            <a:xfrm rot="-2700000">
              <a:off x="-105377" y="3061412"/>
              <a:ext cx="4608838" cy="1610992"/>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7" id="7"/>
          <p:cNvGrpSpPr/>
          <p:nvPr/>
        </p:nvGrpSpPr>
        <p:grpSpPr>
          <a:xfrm rot="0">
            <a:off x="15375155" y="-1515847"/>
            <a:ext cx="3768291" cy="4532016"/>
            <a:chOff x="0" y="0"/>
            <a:chExt cx="5024388" cy="6042688"/>
          </a:xfrm>
        </p:grpSpPr>
        <p:grpSp>
          <p:nvGrpSpPr>
            <p:cNvPr name="Group 8" id="8"/>
            <p:cNvGrpSpPr/>
            <p:nvPr/>
          </p:nvGrpSpPr>
          <p:grpSpPr>
            <a:xfrm rot="-2700000">
              <a:off x="301986" y="1459774"/>
              <a:ext cx="4830751" cy="1694505"/>
              <a:chOff x="0" y="0"/>
              <a:chExt cx="1158578" cy="406400"/>
            </a:xfrm>
          </p:grpSpPr>
          <p:sp>
            <p:nvSpPr>
              <p:cNvPr name="Freeform 9" id="9"/>
              <p:cNvSpPr/>
              <p:nvPr/>
            </p:nvSpPr>
            <p:spPr>
              <a:xfrm>
                <a:off x="17780" y="22860"/>
                <a:ext cx="1133178" cy="360680"/>
              </a:xfrm>
              <a:custGeom>
                <a:avLst/>
                <a:gdLst/>
                <a:ahLst/>
                <a:cxnLst/>
                <a:rect r="r" b="b" t="t" l="l"/>
                <a:pathLst>
                  <a:path h="360680" w="1133178">
                    <a:moveTo>
                      <a:pt x="1133178" y="180340"/>
                    </a:moveTo>
                    <a:cubicBezTo>
                      <a:pt x="1133178" y="81280"/>
                      <a:pt x="1053168" y="0"/>
                      <a:pt x="952838" y="0"/>
                    </a:cubicBezTo>
                    <a:lnTo>
                      <a:pt x="172720" y="0"/>
                    </a:lnTo>
                    <a:lnTo>
                      <a:pt x="172720" y="1270"/>
                    </a:lnTo>
                    <a:cubicBezTo>
                      <a:pt x="76200" y="5080"/>
                      <a:pt x="0" y="83820"/>
                      <a:pt x="0" y="180340"/>
                    </a:cubicBezTo>
                    <a:cubicBezTo>
                      <a:pt x="0" y="276860"/>
                      <a:pt x="77470" y="355600"/>
                      <a:pt x="172720" y="359410"/>
                    </a:cubicBezTo>
                    <a:lnTo>
                      <a:pt x="172720" y="360680"/>
                    </a:lnTo>
                    <a:lnTo>
                      <a:pt x="952838" y="360680"/>
                    </a:lnTo>
                    <a:cubicBezTo>
                      <a:pt x="1051898" y="360680"/>
                      <a:pt x="1133178" y="279400"/>
                      <a:pt x="1133178" y="180340"/>
                    </a:cubicBezTo>
                    <a:close/>
                  </a:path>
                </a:pathLst>
              </a:custGeom>
              <a:solidFill>
                <a:srgbClr val="61C2A2"/>
              </a:solidFill>
            </p:spPr>
          </p:sp>
        </p:grpSp>
        <p:grpSp>
          <p:nvGrpSpPr>
            <p:cNvPr name="Group 10" id="10"/>
            <p:cNvGrpSpPr/>
            <p:nvPr/>
          </p:nvGrpSpPr>
          <p:grpSpPr>
            <a:xfrm rot="-2700000">
              <a:off x="24979" y="3210291"/>
              <a:ext cx="3920329" cy="1694505"/>
              <a:chOff x="0" y="0"/>
              <a:chExt cx="940228" cy="406400"/>
            </a:xfrm>
          </p:grpSpPr>
          <p:sp>
            <p:nvSpPr>
              <p:cNvPr name="Freeform 11" id="11"/>
              <p:cNvSpPr/>
              <p:nvPr/>
            </p:nvSpPr>
            <p:spPr>
              <a:xfrm>
                <a:off x="17780" y="22860"/>
                <a:ext cx="914828" cy="360680"/>
              </a:xfrm>
              <a:custGeom>
                <a:avLst/>
                <a:gdLst/>
                <a:ahLst/>
                <a:cxnLst/>
                <a:rect r="r" b="b" t="t" l="l"/>
                <a:pathLst>
                  <a:path h="360680" w="914828">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1D617A"/>
              </a:solidFill>
            </p:spPr>
          </p:sp>
        </p:grpSp>
      </p:grpSp>
      <p:sp>
        <p:nvSpPr>
          <p:cNvPr name="TextBox 12" id="12"/>
          <p:cNvSpPr txBox="true"/>
          <p:nvPr/>
        </p:nvSpPr>
        <p:spPr>
          <a:xfrm rot="0">
            <a:off x="6112788" y="1638226"/>
            <a:ext cx="6062425" cy="1377944"/>
          </a:xfrm>
          <a:prstGeom prst="rect">
            <a:avLst/>
          </a:prstGeom>
        </p:spPr>
        <p:txBody>
          <a:bodyPr anchor="t" rtlCol="false" tIns="0" lIns="0" bIns="0" rIns="0">
            <a:spAutoFit/>
          </a:bodyPr>
          <a:lstStyle/>
          <a:p>
            <a:pPr algn="ctr">
              <a:lnSpc>
                <a:spcPts val="11200"/>
              </a:lnSpc>
            </a:pPr>
            <a:r>
              <a:rPr lang="en-US" sz="8000">
                <a:solidFill>
                  <a:srgbClr val="1D617A"/>
                </a:solidFill>
                <a:latin typeface="Poppins Bold"/>
              </a:rPr>
              <a:t>Conclusion</a:t>
            </a:r>
          </a:p>
        </p:txBody>
      </p:sp>
      <p:sp>
        <p:nvSpPr>
          <p:cNvPr name="TextBox 13" id="13"/>
          <p:cNvSpPr txBox="true"/>
          <p:nvPr/>
        </p:nvSpPr>
        <p:spPr>
          <a:xfrm rot="0">
            <a:off x="1028700" y="4051300"/>
            <a:ext cx="16230600" cy="20986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a:rPr>
              <a:t>We worked on finding vulnerabilities of System and Websites and also learnt various Cyber Security fundamentals and their implementation.</a:t>
            </a:r>
          </a:p>
        </p:txBody>
      </p:sp>
      <p:grpSp>
        <p:nvGrpSpPr>
          <p:cNvPr name="Group 14" id="14"/>
          <p:cNvGrpSpPr/>
          <p:nvPr/>
        </p:nvGrpSpPr>
        <p:grpSpPr>
          <a:xfrm rot="0">
            <a:off x="15852071" y="6462476"/>
            <a:ext cx="3768291" cy="4532016"/>
            <a:chOff x="0" y="0"/>
            <a:chExt cx="5024388" cy="6042688"/>
          </a:xfrm>
        </p:grpSpPr>
        <p:grpSp>
          <p:nvGrpSpPr>
            <p:cNvPr name="Group 15" id="15"/>
            <p:cNvGrpSpPr/>
            <p:nvPr/>
          </p:nvGrpSpPr>
          <p:grpSpPr>
            <a:xfrm rot="-2700000">
              <a:off x="301986" y="1459774"/>
              <a:ext cx="4830751" cy="1694505"/>
              <a:chOff x="0" y="0"/>
              <a:chExt cx="1158578" cy="406400"/>
            </a:xfrm>
          </p:grpSpPr>
          <p:sp>
            <p:nvSpPr>
              <p:cNvPr name="Freeform 16" id="16"/>
              <p:cNvSpPr/>
              <p:nvPr/>
            </p:nvSpPr>
            <p:spPr>
              <a:xfrm>
                <a:off x="17780" y="22860"/>
                <a:ext cx="1133178" cy="360680"/>
              </a:xfrm>
              <a:custGeom>
                <a:avLst/>
                <a:gdLst/>
                <a:ahLst/>
                <a:cxnLst/>
                <a:rect r="r" b="b" t="t" l="l"/>
                <a:pathLst>
                  <a:path h="360680" w="1133178">
                    <a:moveTo>
                      <a:pt x="1133178" y="180340"/>
                    </a:moveTo>
                    <a:cubicBezTo>
                      <a:pt x="1133178" y="81280"/>
                      <a:pt x="1053168" y="0"/>
                      <a:pt x="952838" y="0"/>
                    </a:cubicBezTo>
                    <a:lnTo>
                      <a:pt x="172720" y="0"/>
                    </a:lnTo>
                    <a:lnTo>
                      <a:pt x="172720" y="1270"/>
                    </a:lnTo>
                    <a:cubicBezTo>
                      <a:pt x="76200" y="5080"/>
                      <a:pt x="0" y="83820"/>
                      <a:pt x="0" y="180340"/>
                    </a:cubicBezTo>
                    <a:cubicBezTo>
                      <a:pt x="0" y="276860"/>
                      <a:pt x="77470" y="355600"/>
                      <a:pt x="172720" y="359410"/>
                    </a:cubicBezTo>
                    <a:lnTo>
                      <a:pt x="172720" y="360680"/>
                    </a:lnTo>
                    <a:lnTo>
                      <a:pt x="952838" y="360680"/>
                    </a:lnTo>
                    <a:cubicBezTo>
                      <a:pt x="1051898" y="360680"/>
                      <a:pt x="1133178" y="279400"/>
                      <a:pt x="1133178" y="180340"/>
                    </a:cubicBezTo>
                    <a:close/>
                  </a:path>
                </a:pathLst>
              </a:custGeom>
              <a:solidFill>
                <a:srgbClr val="61C2A2"/>
              </a:solidFill>
            </p:spPr>
          </p:sp>
        </p:grpSp>
        <p:grpSp>
          <p:nvGrpSpPr>
            <p:cNvPr name="Group 17" id="17"/>
            <p:cNvGrpSpPr/>
            <p:nvPr/>
          </p:nvGrpSpPr>
          <p:grpSpPr>
            <a:xfrm rot="-2700000">
              <a:off x="24979" y="3210291"/>
              <a:ext cx="3920329" cy="1694505"/>
              <a:chOff x="0" y="0"/>
              <a:chExt cx="940228" cy="406400"/>
            </a:xfrm>
          </p:grpSpPr>
          <p:sp>
            <p:nvSpPr>
              <p:cNvPr name="Freeform 18" id="18"/>
              <p:cNvSpPr/>
              <p:nvPr/>
            </p:nvSpPr>
            <p:spPr>
              <a:xfrm>
                <a:off x="17780" y="22860"/>
                <a:ext cx="914828" cy="360680"/>
              </a:xfrm>
              <a:custGeom>
                <a:avLst/>
                <a:gdLst/>
                <a:ahLst/>
                <a:cxnLst/>
                <a:rect r="r" b="b" t="t" l="l"/>
                <a:pathLst>
                  <a:path h="360680" w="914828">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1D617A"/>
              </a:solidFill>
            </p:spPr>
          </p:sp>
        </p:grpSp>
      </p:grpSp>
      <p:grpSp>
        <p:nvGrpSpPr>
          <p:cNvPr name="Group 19" id="19"/>
          <p:cNvGrpSpPr/>
          <p:nvPr/>
        </p:nvGrpSpPr>
        <p:grpSpPr>
          <a:xfrm rot="0">
            <a:off x="-1420003" y="-746120"/>
            <a:ext cx="3841488" cy="4549463"/>
            <a:chOff x="0" y="0"/>
            <a:chExt cx="5121985" cy="6065950"/>
          </a:xfrm>
        </p:grpSpPr>
        <p:grpSp>
          <p:nvGrpSpPr>
            <p:cNvPr name="Group 20" id="20"/>
            <p:cNvGrpSpPr/>
            <p:nvPr/>
          </p:nvGrpSpPr>
          <p:grpSpPr>
            <a:xfrm rot="-2700000">
              <a:off x="900397" y="1276790"/>
              <a:ext cx="4278603" cy="1610992"/>
              <a:chOff x="0" y="0"/>
              <a:chExt cx="1079350" cy="406400"/>
            </a:xfrm>
          </p:grpSpPr>
          <p:sp>
            <p:nvSpPr>
              <p:cNvPr name="Freeform 21" id="21"/>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22" id="22"/>
            <p:cNvGrpSpPr/>
            <p:nvPr/>
          </p:nvGrpSpPr>
          <p:grpSpPr>
            <a:xfrm rot="-2700000">
              <a:off x="-105377" y="3061412"/>
              <a:ext cx="4608838" cy="1610992"/>
              <a:chOff x="0" y="0"/>
              <a:chExt cx="1162657" cy="406400"/>
            </a:xfrm>
          </p:grpSpPr>
          <p:sp>
            <p:nvSpPr>
              <p:cNvPr name="Freeform 23" id="23"/>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1D617A"/>
        </a:solidFill>
      </p:bgPr>
    </p:bg>
    <p:spTree>
      <p:nvGrpSpPr>
        <p:cNvPr id="1" name=""/>
        <p:cNvGrpSpPr/>
        <p:nvPr/>
      </p:nvGrpSpPr>
      <p:grpSpPr>
        <a:xfrm>
          <a:off x="0" y="0"/>
          <a:ext cx="0" cy="0"/>
          <a:chOff x="0" y="0"/>
          <a:chExt cx="0" cy="0"/>
        </a:xfrm>
      </p:grpSpPr>
      <p:grpSp>
        <p:nvGrpSpPr>
          <p:cNvPr name="Group 2" id="2"/>
          <p:cNvGrpSpPr/>
          <p:nvPr/>
        </p:nvGrpSpPr>
        <p:grpSpPr>
          <a:xfrm rot="0">
            <a:off x="-1782024" y="-748050"/>
            <a:ext cx="4607811" cy="5401141"/>
            <a:chOff x="0" y="0"/>
            <a:chExt cx="6143748" cy="7201522"/>
          </a:xfrm>
        </p:grpSpPr>
        <p:grpSp>
          <p:nvGrpSpPr>
            <p:cNvPr name="Group 3" id="3"/>
            <p:cNvGrpSpPr/>
            <p:nvPr/>
          </p:nvGrpSpPr>
          <p:grpSpPr>
            <a:xfrm rot="-2700000">
              <a:off x="90877" y="1978445"/>
              <a:ext cx="6343634" cy="1805219"/>
              <a:chOff x="0" y="0"/>
              <a:chExt cx="1428111" cy="406400"/>
            </a:xfrm>
          </p:grpSpPr>
          <p:sp>
            <p:nvSpPr>
              <p:cNvPr name="Freeform 4" id="4"/>
              <p:cNvSpPr/>
              <p:nvPr/>
            </p:nvSpPr>
            <p:spPr>
              <a:xfrm>
                <a:off x="17780" y="22860"/>
                <a:ext cx="1402711" cy="360680"/>
              </a:xfrm>
              <a:custGeom>
                <a:avLst/>
                <a:gdLst/>
                <a:ahLst/>
                <a:cxnLst/>
                <a:rect r="r" b="b" t="t" l="l"/>
                <a:pathLst>
                  <a:path h="360680" w="1402711">
                    <a:moveTo>
                      <a:pt x="1402711" y="180340"/>
                    </a:moveTo>
                    <a:cubicBezTo>
                      <a:pt x="1402711" y="81280"/>
                      <a:pt x="1322701" y="0"/>
                      <a:pt x="1222371" y="0"/>
                    </a:cubicBezTo>
                    <a:lnTo>
                      <a:pt x="172720" y="0"/>
                    </a:lnTo>
                    <a:lnTo>
                      <a:pt x="172720" y="1270"/>
                    </a:lnTo>
                    <a:cubicBezTo>
                      <a:pt x="76200" y="5080"/>
                      <a:pt x="0" y="83820"/>
                      <a:pt x="0" y="180340"/>
                    </a:cubicBezTo>
                    <a:cubicBezTo>
                      <a:pt x="0" y="276860"/>
                      <a:pt x="77470" y="355600"/>
                      <a:pt x="172720" y="359410"/>
                    </a:cubicBezTo>
                    <a:lnTo>
                      <a:pt x="172720" y="360680"/>
                    </a:lnTo>
                    <a:lnTo>
                      <a:pt x="1222371" y="360680"/>
                    </a:lnTo>
                    <a:cubicBezTo>
                      <a:pt x="1321431" y="360680"/>
                      <a:pt x="1402711" y="279400"/>
                      <a:pt x="1402711" y="180340"/>
                    </a:cubicBezTo>
                    <a:close/>
                  </a:path>
                </a:pathLst>
              </a:custGeom>
              <a:solidFill>
                <a:srgbClr val="1D617A"/>
              </a:solidFill>
            </p:spPr>
          </p:sp>
        </p:grpSp>
        <p:grpSp>
          <p:nvGrpSpPr>
            <p:cNvPr name="Group 5" id="5"/>
            <p:cNvGrpSpPr/>
            <p:nvPr/>
          </p:nvGrpSpPr>
          <p:grpSpPr>
            <a:xfrm rot="-2700000">
              <a:off x="-254855" y="3504546"/>
              <a:ext cx="6098443" cy="1805219"/>
              <a:chOff x="0" y="0"/>
              <a:chExt cx="1372912" cy="406400"/>
            </a:xfrm>
          </p:grpSpPr>
          <p:sp>
            <p:nvSpPr>
              <p:cNvPr name="Freeform 6" id="6"/>
              <p:cNvSpPr/>
              <p:nvPr/>
            </p:nvSpPr>
            <p:spPr>
              <a:xfrm>
                <a:off x="17780" y="22860"/>
                <a:ext cx="1347512" cy="360680"/>
              </a:xfrm>
              <a:custGeom>
                <a:avLst/>
                <a:gdLst/>
                <a:ahLst/>
                <a:cxnLst/>
                <a:rect r="r" b="b" t="t" l="l"/>
                <a:pathLst>
                  <a:path h="360680" w="1347512">
                    <a:moveTo>
                      <a:pt x="1347512" y="180340"/>
                    </a:moveTo>
                    <a:cubicBezTo>
                      <a:pt x="1347512" y="81280"/>
                      <a:pt x="1267502" y="0"/>
                      <a:pt x="1167172" y="0"/>
                    </a:cubicBezTo>
                    <a:lnTo>
                      <a:pt x="172720" y="0"/>
                    </a:lnTo>
                    <a:lnTo>
                      <a:pt x="172720" y="1270"/>
                    </a:lnTo>
                    <a:cubicBezTo>
                      <a:pt x="76200" y="5080"/>
                      <a:pt x="0" y="83820"/>
                      <a:pt x="0" y="180340"/>
                    </a:cubicBezTo>
                    <a:cubicBezTo>
                      <a:pt x="0" y="276860"/>
                      <a:pt x="77470" y="355600"/>
                      <a:pt x="172720" y="359410"/>
                    </a:cubicBezTo>
                    <a:lnTo>
                      <a:pt x="172720" y="360680"/>
                    </a:lnTo>
                    <a:lnTo>
                      <a:pt x="1167172" y="360680"/>
                    </a:lnTo>
                    <a:cubicBezTo>
                      <a:pt x="1266232" y="360680"/>
                      <a:pt x="1347512" y="279400"/>
                      <a:pt x="1347512" y="180340"/>
                    </a:cubicBezTo>
                    <a:close/>
                  </a:path>
                </a:pathLst>
              </a:custGeom>
              <a:solidFill>
                <a:srgbClr val="61C2A2"/>
              </a:solidFill>
            </p:spPr>
          </p:sp>
        </p:grpSp>
      </p:grpSp>
      <p:grpSp>
        <p:nvGrpSpPr>
          <p:cNvPr name="Group 7" id="7"/>
          <p:cNvGrpSpPr/>
          <p:nvPr/>
        </p:nvGrpSpPr>
        <p:grpSpPr>
          <a:xfrm rot="0">
            <a:off x="5975518" y="-1645636"/>
            <a:ext cx="13804164" cy="16092475"/>
            <a:chOff x="0" y="0"/>
            <a:chExt cx="18405552" cy="21456634"/>
          </a:xfrm>
        </p:grpSpPr>
        <p:grpSp>
          <p:nvGrpSpPr>
            <p:cNvPr name="Group 8" id="8"/>
            <p:cNvGrpSpPr/>
            <p:nvPr/>
          </p:nvGrpSpPr>
          <p:grpSpPr>
            <a:xfrm rot="-2700000">
              <a:off x="625080" y="5839805"/>
              <a:ext cx="18674291" cy="5207042"/>
              <a:chOff x="0" y="0"/>
              <a:chExt cx="1457494" cy="406400"/>
            </a:xfrm>
          </p:grpSpPr>
          <p:sp>
            <p:nvSpPr>
              <p:cNvPr name="Freeform 9" id="9"/>
              <p:cNvSpPr/>
              <p:nvPr/>
            </p:nvSpPr>
            <p:spPr>
              <a:xfrm>
                <a:off x="17780" y="22860"/>
                <a:ext cx="1432094" cy="360680"/>
              </a:xfrm>
              <a:custGeom>
                <a:avLst/>
                <a:gdLst/>
                <a:ahLst/>
                <a:cxnLst/>
                <a:rect r="r" b="b" t="t" l="l"/>
                <a:pathLst>
                  <a:path h="360680" w="1432094">
                    <a:moveTo>
                      <a:pt x="1432094" y="180340"/>
                    </a:moveTo>
                    <a:cubicBezTo>
                      <a:pt x="1432094" y="81280"/>
                      <a:pt x="1352084" y="0"/>
                      <a:pt x="1251754" y="0"/>
                    </a:cubicBezTo>
                    <a:lnTo>
                      <a:pt x="172720" y="0"/>
                    </a:lnTo>
                    <a:lnTo>
                      <a:pt x="172720" y="1270"/>
                    </a:lnTo>
                    <a:cubicBezTo>
                      <a:pt x="76200" y="5080"/>
                      <a:pt x="0" y="83820"/>
                      <a:pt x="0" y="180340"/>
                    </a:cubicBezTo>
                    <a:cubicBezTo>
                      <a:pt x="0" y="276860"/>
                      <a:pt x="77470" y="355600"/>
                      <a:pt x="172720" y="359410"/>
                    </a:cubicBezTo>
                    <a:lnTo>
                      <a:pt x="172720" y="360680"/>
                    </a:lnTo>
                    <a:lnTo>
                      <a:pt x="1251754" y="360680"/>
                    </a:lnTo>
                    <a:cubicBezTo>
                      <a:pt x="1350814" y="360680"/>
                      <a:pt x="1432094" y="279400"/>
                      <a:pt x="1432094" y="180340"/>
                    </a:cubicBezTo>
                    <a:close/>
                  </a:path>
                </a:pathLst>
              </a:custGeom>
              <a:solidFill>
                <a:srgbClr val="61C2A2">
                  <a:alpha val="14902"/>
                </a:srgbClr>
              </a:solidFill>
            </p:spPr>
          </p:sp>
        </p:grpSp>
        <p:grpSp>
          <p:nvGrpSpPr>
            <p:cNvPr name="Group 10" id="10"/>
            <p:cNvGrpSpPr/>
            <p:nvPr/>
          </p:nvGrpSpPr>
          <p:grpSpPr>
            <a:xfrm rot="-2700000">
              <a:off x="-753746" y="10747953"/>
              <a:ext cx="17717812" cy="5207042"/>
              <a:chOff x="0" y="0"/>
              <a:chExt cx="1382842" cy="406400"/>
            </a:xfrm>
          </p:grpSpPr>
          <p:sp>
            <p:nvSpPr>
              <p:cNvPr name="Freeform 11" id="11"/>
              <p:cNvSpPr/>
              <p:nvPr/>
            </p:nvSpPr>
            <p:spPr>
              <a:xfrm>
                <a:off x="17780" y="22860"/>
                <a:ext cx="1357443" cy="360680"/>
              </a:xfrm>
              <a:custGeom>
                <a:avLst/>
                <a:gdLst/>
                <a:ahLst/>
                <a:cxnLst/>
                <a:rect r="r" b="b" t="t" l="l"/>
                <a:pathLst>
                  <a:path h="360680" w="1357443">
                    <a:moveTo>
                      <a:pt x="1357443" y="180340"/>
                    </a:moveTo>
                    <a:cubicBezTo>
                      <a:pt x="1357443" y="81280"/>
                      <a:pt x="1277433" y="0"/>
                      <a:pt x="1177103" y="0"/>
                    </a:cubicBezTo>
                    <a:lnTo>
                      <a:pt x="172720" y="0"/>
                    </a:lnTo>
                    <a:lnTo>
                      <a:pt x="172720" y="1270"/>
                    </a:lnTo>
                    <a:cubicBezTo>
                      <a:pt x="76200" y="5080"/>
                      <a:pt x="0" y="83820"/>
                      <a:pt x="0" y="180340"/>
                    </a:cubicBezTo>
                    <a:cubicBezTo>
                      <a:pt x="0" y="276860"/>
                      <a:pt x="77470" y="355600"/>
                      <a:pt x="172720" y="359410"/>
                    </a:cubicBezTo>
                    <a:lnTo>
                      <a:pt x="172720" y="360680"/>
                    </a:lnTo>
                    <a:lnTo>
                      <a:pt x="1177102" y="360680"/>
                    </a:lnTo>
                    <a:cubicBezTo>
                      <a:pt x="1276162" y="360680"/>
                      <a:pt x="1357442" y="279400"/>
                      <a:pt x="1357442" y="180340"/>
                    </a:cubicBezTo>
                    <a:close/>
                  </a:path>
                </a:pathLst>
              </a:custGeom>
              <a:solidFill>
                <a:srgbClr val="F6F3E4">
                  <a:alpha val="14902"/>
                </a:srgbClr>
              </a:solidFill>
            </p:spPr>
          </p:sp>
        </p:grpSp>
      </p:grpSp>
      <p:grpSp>
        <p:nvGrpSpPr>
          <p:cNvPr name="Group 12" id="12"/>
          <p:cNvGrpSpPr/>
          <p:nvPr/>
        </p:nvGrpSpPr>
        <p:grpSpPr>
          <a:xfrm rot="0">
            <a:off x="3729755" y="1478918"/>
            <a:ext cx="10828489" cy="7329165"/>
            <a:chOff x="0" y="0"/>
            <a:chExt cx="14437985" cy="9772219"/>
          </a:xfrm>
        </p:grpSpPr>
        <p:sp>
          <p:nvSpPr>
            <p:cNvPr name="TextBox 13" id="13"/>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14" id="14"/>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617A"/>
        </a:solidFill>
      </p:bgPr>
    </p:bg>
    <p:spTree>
      <p:nvGrpSpPr>
        <p:cNvPr id="1" name=""/>
        <p:cNvGrpSpPr/>
        <p:nvPr/>
      </p:nvGrpSpPr>
      <p:grpSpPr>
        <a:xfrm>
          <a:off x="0" y="0"/>
          <a:ext cx="0" cy="0"/>
          <a:chOff x="0" y="0"/>
          <a:chExt cx="0" cy="0"/>
        </a:xfrm>
      </p:grpSpPr>
      <p:grpSp>
        <p:nvGrpSpPr>
          <p:cNvPr name="Group 2" id="2"/>
          <p:cNvGrpSpPr/>
          <p:nvPr/>
        </p:nvGrpSpPr>
        <p:grpSpPr>
          <a:xfrm rot="0">
            <a:off x="-3048499" y="2448469"/>
            <a:ext cx="10908612" cy="12919035"/>
            <a:chOff x="0" y="0"/>
            <a:chExt cx="14544816" cy="17225380"/>
          </a:xfrm>
        </p:grpSpPr>
        <p:grpSp>
          <p:nvGrpSpPr>
            <p:cNvPr name="Group 3" id="3"/>
            <p:cNvGrpSpPr/>
            <p:nvPr/>
          </p:nvGrpSpPr>
          <p:grpSpPr>
            <a:xfrm rot="-2700000">
              <a:off x="2556842" y="3625680"/>
              <a:ext cx="12149878" cy="4574709"/>
              <a:chOff x="0" y="0"/>
              <a:chExt cx="1079350" cy="406400"/>
            </a:xfrm>
          </p:grpSpPr>
          <p:sp>
            <p:nvSpPr>
              <p:cNvPr name="Freeform 4" id="4"/>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alpha val="14902"/>
                </a:srgbClr>
              </a:solidFill>
            </p:spPr>
          </p:sp>
        </p:grpSp>
        <p:grpSp>
          <p:nvGrpSpPr>
            <p:cNvPr name="Group 5" id="5"/>
            <p:cNvGrpSpPr/>
            <p:nvPr/>
          </p:nvGrpSpPr>
          <p:grpSpPr>
            <a:xfrm rot="-2700000">
              <a:off x="-299237" y="8693441"/>
              <a:ext cx="13087643" cy="4574709"/>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DBEFE1">
                  <a:alpha val="14902"/>
                </a:srgbClr>
              </a:solidFill>
            </p:spPr>
          </p:sp>
        </p:grpSp>
      </p:grpSp>
      <p:grpSp>
        <p:nvGrpSpPr>
          <p:cNvPr name="Group 7" id="7"/>
          <p:cNvGrpSpPr/>
          <p:nvPr/>
        </p:nvGrpSpPr>
        <p:grpSpPr>
          <a:xfrm rot="0">
            <a:off x="15644827" y="-1436083"/>
            <a:ext cx="4215192" cy="4215192"/>
            <a:chOff x="0" y="0"/>
            <a:chExt cx="5620256" cy="5620256"/>
          </a:xfrm>
        </p:grpSpPr>
        <p:grpSp>
          <p:nvGrpSpPr>
            <p:cNvPr name="Group 8" id="8"/>
            <p:cNvGrpSpPr/>
            <p:nvPr/>
          </p:nvGrpSpPr>
          <p:grpSpPr>
            <a:xfrm rot="-2700000">
              <a:off x="-262175" y="1908310"/>
              <a:ext cx="6144605" cy="1803636"/>
              <a:chOff x="0" y="0"/>
              <a:chExt cx="1384518" cy="406400"/>
            </a:xfrm>
          </p:grpSpPr>
          <p:sp>
            <p:nvSpPr>
              <p:cNvPr name="Freeform 9" id="9"/>
              <p:cNvSpPr/>
              <p:nvPr/>
            </p:nvSpPr>
            <p:spPr>
              <a:xfrm>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61C2A2"/>
              </a:solidFill>
            </p:spPr>
          </p:sp>
        </p:grpSp>
        <p:grpSp>
          <p:nvGrpSpPr>
            <p:cNvPr name="Group 10" id="10"/>
            <p:cNvGrpSpPr/>
            <p:nvPr/>
          </p:nvGrpSpPr>
          <p:grpSpPr>
            <a:xfrm rot="-2700000">
              <a:off x="368260" y="1423043"/>
              <a:ext cx="3740576" cy="1803636"/>
              <a:chOff x="0" y="0"/>
              <a:chExt cx="842836" cy="406400"/>
            </a:xfrm>
          </p:grpSpPr>
          <p:sp>
            <p:nvSpPr>
              <p:cNvPr name="Freeform 11" id="11"/>
              <p:cNvSpPr/>
              <p:nvPr/>
            </p:nvSpPr>
            <p:spPr>
              <a:xfrm>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DBEFE1"/>
              </a:solidFill>
            </p:spPr>
          </p:sp>
        </p:grpSp>
      </p:grpSp>
      <p:pic>
        <p:nvPicPr>
          <p:cNvPr name="Picture 12" id="12"/>
          <p:cNvPicPr>
            <a:picLocks noChangeAspect="true"/>
          </p:cNvPicPr>
          <p:nvPr/>
        </p:nvPicPr>
        <p:blipFill>
          <a:blip r:embed="rId2"/>
          <a:srcRect l="0" t="0" r="970" b="0"/>
          <a:stretch>
            <a:fillRect/>
          </a:stretch>
        </p:blipFill>
        <p:spPr>
          <a:xfrm flipH="false" flipV="false" rot="0">
            <a:off x="2775385" y="1445661"/>
            <a:ext cx="12737230" cy="739567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686" t="0" r="16686" b="0"/>
          <a:stretch>
            <a:fillRect/>
          </a:stretch>
        </p:blipFill>
        <p:spPr>
          <a:xfrm flipH="false" flipV="false" rot="0">
            <a:off x="11448958" y="2238375"/>
            <a:ext cx="5810342" cy="5810250"/>
          </a:xfrm>
          <a:prstGeom prst="rect">
            <a:avLst/>
          </a:prstGeom>
        </p:spPr>
      </p:pic>
      <p:grpSp>
        <p:nvGrpSpPr>
          <p:cNvPr name="Group 3" id="3"/>
          <p:cNvGrpSpPr/>
          <p:nvPr/>
        </p:nvGrpSpPr>
        <p:grpSpPr>
          <a:xfrm rot="0">
            <a:off x="9144000" y="6754969"/>
            <a:ext cx="3841488" cy="4549463"/>
            <a:chOff x="0" y="0"/>
            <a:chExt cx="5121985" cy="6065950"/>
          </a:xfrm>
        </p:grpSpPr>
        <p:grpSp>
          <p:nvGrpSpPr>
            <p:cNvPr name="Group 4" id="4"/>
            <p:cNvGrpSpPr/>
            <p:nvPr/>
          </p:nvGrpSpPr>
          <p:grpSpPr>
            <a:xfrm rot="-2700000">
              <a:off x="900397" y="1276790"/>
              <a:ext cx="4278603" cy="1610992"/>
              <a:chOff x="0" y="0"/>
              <a:chExt cx="1079350" cy="406400"/>
            </a:xfrm>
          </p:grpSpPr>
          <p:sp>
            <p:nvSpPr>
              <p:cNvPr name="Freeform 5" id="5"/>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6" id="6"/>
            <p:cNvGrpSpPr/>
            <p:nvPr/>
          </p:nvGrpSpPr>
          <p:grpSpPr>
            <a:xfrm rot="-2700000">
              <a:off x="-105377" y="3061412"/>
              <a:ext cx="4608838" cy="1610992"/>
              <a:chOff x="0" y="0"/>
              <a:chExt cx="1162657" cy="406400"/>
            </a:xfrm>
          </p:grpSpPr>
          <p:sp>
            <p:nvSpPr>
              <p:cNvPr name="Freeform 7" id="7"/>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8" id="8"/>
          <p:cNvGrpSpPr/>
          <p:nvPr/>
        </p:nvGrpSpPr>
        <p:grpSpPr>
          <a:xfrm rot="0">
            <a:off x="16113342" y="-432445"/>
            <a:ext cx="3120591" cy="3884316"/>
            <a:chOff x="0" y="0"/>
            <a:chExt cx="4160788" cy="5179088"/>
          </a:xfrm>
        </p:grpSpPr>
        <p:grpSp>
          <p:nvGrpSpPr>
            <p:cNvPr name="Group 9" id="9"/>
            <p:cNvGrpSpPr/>
            <p:nvPr/>
          </p:nvGrpSpPr>
          <p:grpSpPr>
            <a:xfrm rot="-2700000">
              <a:off x="24979" y="2346691"/>
              <a:ext cx="3920329" cy="1694505"/>
              <a:chOff x="0" y="0"/>
              <a:chExt cx="940228" cy="406400"/>
            </a:xfrm>
          </p:grpSpPr>
          <p:sp>
            <p:nvSpPr>
              <p:cNvPr name="Freeform 10" id="10"/>
              <p:cNvSpPr/>
              <p:nvPr/>
            </p:nvSpPr>
            <p:spPr>
              <a:xfrm>
                <a:off x="17780" y="22860"/>
                <a:ext cx="914828" cy="360680"/>
              </a:xfrm>
              <a:custGeom>
                <a:avLst/>
                <a:gdLst/>
                <a:ahLst/>
                <a:cxnLst/>
                <a:rect r="r" b="b" t="t" l="l"/>
                <a:pathLst>
                  <a:path h="360680" w="914828">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1D617A"/>
              </a:solidFill>
            </p:spPr>
          </p:sp>
        </p:grpSp>
        <p:grpSp>
          <p:nvGrpSpPr>
            <p:cNvPr name="Group 11" id="11"/>
            <p:cNvGrpSpPr/>
            <p:nvPr/>
          </p:nvGrpSpPr>
          <p:grpSpPr>
            <a:xfrm rot="-2700000">
              <a:off x="480843" y="1027974"/>
              <a:ext cx="3609436" cy="1694505"/>
              <a:chOff x="0" y="0"/>
              <a:chExt cx="865665" cy="406400"/>
            </a:xfrm>
          </p:grpSpPr>
          <p:sp>
            <p:nvSpPr>
              <p:cNvPr name="Freeform 12" id="12"/>
              <p:cNvSpPr/>
              <p:nvPr/>
            </p:nvSpPr>
            <p:spPr>
              <a:xfrm>
                <a:off x="17780" y="22860"/>
                <a:ext cx="840266" cy="360680"/>
              </a:xfrm>
              <a:custGeom>
                <a:avLst/>
                <a:gdLst/>
                <a:ahLst/>
                <a:cxnLst/>
                <a:rect r="r" b="b" t="t" l="l"/>
                <a:pathLst>
                  <a:path h="360680" w="840266">
                    <a:moveTo>
                      <a:pt x="840266" y="180340"/>
                    </a:moveTo>
                    <a:cubicBezTo>
                      <a:pt x="840266" y="81280"/>
                      <a:pt x="760256" y="0"/>
                      <a:pt x="659926" y="0"/>
                    </a:cubicBezTo>
                    <a:lnTo>
                      <a:pt x="172720" y="0"/>
                    </a:lnTo>
                    <a:lnTo>
                      <a:pt x="172720" y="1270"/>
                    </a:lnTo>
                    <a:cubicBezTo>
                      <a:pt x="76200" y="5080"/>
                      <a:pt x="0" y="83820"/>
                      <a:pt x="0" y="180340"/>
                    </a:cubicBezTo>
                    <a:cubicBezTo>
                      <a:pt x="0" y="276860"/>
                      <a:pt x="77470" y="355600"/>
                      <a:pt x="172720" y="359410"/>
                    </a:cubicBezTo>
                    <a:lnTo>
                      <a:pt x="172720" y="360680"/>
                    </a:lnTo>
                    <a:lnTo>
                      <a:pt x="659925" y="360680"/>
                    </a:lnTo>
                    <a:cubicBezTo>
                      <a:pt x="758985" y="360680"/>
                      <a:pt x="840265" y="279400"/>
                      <a:pt x="840265" y="180340"/>
                    </a:cubicBezTo>
                    <a:close/>
                  </a:path>
                </a:pathLst>
              </a:custGeom>
              <a:solidFill>
                <a:srgbClr val="61C2A2"/>
              </a:solidFill>
            </p:spPr>
          </p:sp>
        </p:grpSp>
      </p:grpSp>
      <p:grpSp>
        <p:nvGrpSpPr>
          <p:cNvPr name="Group 13" id="13"/>
          <p:cNvGrpSpPr/>
          <p:nvPr/>
        </p:nvGrpSpPr>
        <p:grpSpPr>
          <a:xfrm rot="0">
            <a:off x="-3533562" y="-2632035"/>
            <a:ext cx="10908612" cy="12919035"/>
            <a:chOff x="0" y="0"/>
            <a:chExt cx="14544816" cy="17225380"/>
          </a:xfrm>
        </p:grpSpPr>
        <p:grpSp>
          <p:nvGrpSpPr>
            <p:cNvPr name="Group 14" id="14"/>
            <p:cNvGrpSpPr/>
            <p:nvPr/>
          </p:nvGrpSpPr>
          <p:grpSpPr>
            <a:xfrm rot="-2700000">
              <a:off x="2556842" y="3625680"/>
              <a:ext cx="12149878" cy="4574709"/>
              <a:chOff x="0" y="0"/>
              <a:chExt cx="1079350" cy="406400"/>
            </a:xfrm>
          </p:grpSpPr>
          <p:sp>
            <p:nvSpPr>
              <p:cNvPr name="Freeform 15" id="15"/>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alpha val="14902"/>
                </a:srgbClr>
              </a:solidFill>
            </p:spPr>
          </p:sp>
        </p:grpSp>
        <p:grpSp>
          <p:nvGrpSpPr>
            <p:cNvPr name="Group 16" id="16"/>
            <p:cNvGrpSpPr/>
            <p:nvPr/>
          </p:nvGrpSpPr>
          <p:grpSpPr>
            <a:xfrm rot="-2700000">
              <a:off x="-299237" y="8693441"/>
              <a:ext cx="13087643" cy="4574709"/>
              <a:chOff x="0" y="0"/>
              <a:chExt cx="1162657" cy="406400"/>
            </a:xfrm>
          </p:grpSpPr>
          <p:sp>
            <p:nvSpPr>
              <p:cNvPr name="Freeform 17" id="17"/>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alpha val="14902"/>
                </a:srgbClr>
              </a:solidFill>
            </p:spPr>
          </p:sp>
        </p:grpSp>
      </p:grpSp>
      <p:grpSp>
        <p:nvGrpSpPr>
          <p:cNvPr name="Group 18" id="18"/>
          <p:cNvGrpSpPr/>
          <p:nvPr/>
        </p:nvGrpSpPr>
        <p:grpSpPr>
          <a:xfrm rot="0">
            <a:off x="262549" y="1495782"/>
            <a:ext cx="11040828" cy="7402790"/>
            <a:chOff x="0" y="0"/>
            <a:chExt cx="14721103" cy="9870387"/>
          </a:xfrm>
        </p:grpSpPr>
        <p:sp>
          <p:nvSpPr>
            <p:cNvPr name="TextBox 19" id="19"/>
            <p:cNvSpPr txBox="true"/>
            <p:nvPr/>
          </p:nvSpPr>
          <p:spPr>
            <a:xfrm rot="0">
              <a:off x="0" y="2608369"/>
              <a:ext cx="14721103" cy="6410325"/>
            </a:xfrm>
            <a:prstGeom prst="rect">
              <a:avLst/>
            </a:prstGeom>
          </p:spPr>
          <p:txBody>
            <a:bodyPr anchor="t" rtlCol="false" tIns="0" lIns="0" bIns="0" rIns="0">
              <a:spAutoFit/>
            </a:bodyPr>
            <a:lstStyle/>
            <a:p>
              <a:pPr algn="ctr">
                <a:lnSpc>
                  <a:spcPts val="4800"/>
                </a:lnSpc>
              </a:pPr>
              <a:r>
                <a:rPr lang="en-US" spc="280" sz="4000">
                  <a:solidFill>
                    <a:srgbClr val="61C2A2"/>
                  </a:solidFill>
                  <a:latin typeface="Poppins Bold Italics"/>
                </a:rPr>
                <a:t>TALAKUNCHI NETWORKS PVT. LTD.</a:t>
              </a:r>
            </a:p>
            <a:p>
              <a:pPr algn="ctr">
                <a:lnSpc>
                  <a:spcPts val="7679"/>
                </a:lnSpc>
              </a:pPr>
            </a:p>
            <a:p>
              <a:pPr>
                <a:lnSpc>
                  <a:spcPts val="3600"/>
                </a:lnSpc>
              </a:pPr>
              <a:r>
                <a:rPr lang="en-US" spc="406" sz="3000">
                  <a:solidFill>
                    <a:srgbClr val="1D617A"/>
                  </a:solidFill>
                  <a:latin typeface="Poppins Light Italics"/>
                </a:rPr>
                <a:t>ADDRESS</a:t>
              </a:r>
              <a:r>
                <a:rPr lang="en-US" spc="406" sz="3000">
                  <a:solidFill>
                    <a:srgbClr val="1D617A"/>
                  </a:solidFill>
                  <a:latin typeface="Poppins Light Italics"/>
                </a:rPr>
                <a:t>: 9TH FLOOR, 901, QUANTUM TOWER KALPATARU PLAZAM, CHINCHOLI BUNDER RD, NADIYAWALA COLONY 2, MALAD WEST, MUMBAI, MAHARASHTRA 400064</a:t>
              </a:r>
            </a:p>
            <a:p>
              <a:pPr>
                <a:lnSpc>
                  <a:spcPts val="5519"/>
                </a:lnSpc>
              </a:pPr>
            </a:p>
            <a:p>
              <a:pPr>
                <a:lnSpc>
                  <a:spcPts val="5519"/>
                </a:lnSpc>
              </a:pPr>
            </a:p>
          </p:txBody>
        </p:sp>
        <p:sp>
          <p:nvSpPr>
            <p:cNvPr name="TextBox 20" id="20"/>
            <p:cNvSpPr txBox="true"/>
            <p:nvPr/>
          </p:nvSpPr>
          <p:spPr>
            <a:xfrm rot="0">
              <a:off x="0" y="9177444"/>
              <a:ext cx="14721103" cy="692944"/>
            </a:xfrm>
            <a:prstGeom prst="rect">
              <a:avLst/>
            </a:prstGeom>
          </p:spPr>
          <p:txBody>
            <a:bodyPr anchor="t" rtlCol="false" tIns="0" lIns="0" bIns="0" rIns="0">
              <a:spAutoFit/>
            </a:bodyPr>
            <a:lstStyle/>
            <a:p>
              <a:pPr algn="r">
                <a:lnSpc>
                  <a:spcPts val="4500"/>
                </a:lnSpc>
              </a:pPr>
              <a:r>
                <a:rPr lang="en-US" sz="3000">
                  <a:solidFill>
                    <a:srgbClr val="1D617A"/>
                  </a:solidFill>
                  <a:latin typeface="Poppins Light"/>
                </a:rPr>
                <a:t>.</a:t>
              </a:r>
            </a:p>
          </p:txBody>
        </p:sp>
        <p:sp>
          <p:nvSpPr>
            <p:cNvPr name="TextBox 21" id="21"/>
            <p:cNvSpPr txBox="true"/>
            <p:nvPr/>
          </p:nvSpPr>
          <p:spPr>
            <a:xfrm rot="0">
              <a:off x="0" y="66675"/>
              <a:ext cx="14721097" cy="2297219"/>
            </a:xfrm>
            <a:prstGeom prst="rect">
              <a:avLst/>
            </a:prstGeom>
          </p:spPr>
          <p:txBody>
            <a:bodyPr anchor="t" rtlCol="false" tIns="0" lIns="0" bIns="0" rIns="0">
              <a:spAutoFit/>
            </a:bodyPr>
            <a:lstStyle/>
            <a:p>
              <a:pPr algn="ctr">
                <a:lnSpc>
                  <a:spcPts val="8800"/>
                </a:lnSpc>
              </a:pPr>
              <a:r>
                <a:rPr lang="en-US" spc="-240" sz="8000">
                  <a:solidFill>
                    <a:srgbClr val="1D617A"/>
                  </a:solidFill>
                  <a:latin typeface="Poppins Bold Bold Italics"/>
                </a:rPr>
                <a:t>COMPANY PROFILE</a:t>
              </a:r>
            </a:p>
            <a:p>
              <a:pPr algn="r">
                <a:lnSpc>
                  <a:spcPts val="4620"/>
                </a:lnSpc>
              </a:pP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3454256" y="2354275"/>
            <a:ext cx="10222304" cy="12106243"/>
            <a:chOff x="0" y="0"/>
            <a:chExt cx="13629739" cy="16141657"/>
          </a:xfrm>
        </p:grpSpPr>
        <p:grpSp>
          <p:nvGrpSpPr>
            <p:cNvPr name="Group 3" id="3"/>
            <p:cNvGrpSpPr/>
            <p:nvPr/>
          </p:nvGrpSpPr>
          <p:grpSpPr>
            <a:xfrm rot="-2700000">
              <a:off x="2395980" y="3397573"/>
              <a:ext cx="11385477" cy="4286894"/>
              <a:chOff x="0" y="0"/>
              <a:chExt cx="1079350" cy="406400"/>
            </a:xfrm>
          </p:grpSpPr>
          <p:sp>
            <p:nvSpPr>
              <p:cNvPr name="Freeform 4" id="4"/>
              <p:cNvSpPr/>
              <p:nvPr/>
            </p:nvSpPr>
            <p:spPr>
              <a:xfrm>
                <a:off x="17780" y="22860"/>
                <a:ext cx="1053950" cy="360680"/>
              </a:xfrm>
              <a:custGeom>
                <a:avLst/>
                <a:gdLst/>
                <a:ahLst/>
                <a:cxnLst/>
                <a:rect r="r" b="b" t="t" l="l"/>
                <a:pathLst>
                  <a:path h="360680" w="1053950">
                    <a:moveTo>
                      <a:pt x="1053950" y="180340"/>
                    </a:moveTo>
                    <a:cubicBezTo>
                      <a:pt x="1053950" y="81280"/>
                      <a:pt x="973940" y="0"/>
                      <a:pt x="873610" y="0"/>
                    </a:cubicBezTo>
                    <a:lnTo>
                      <a:pt x="172720" y="0"/>
                    </a:lnTo>
                    <a:lnTo>
                      <a:pt x="172720" y="1270"/>
                    </a:lnTo>
                    <a:cubicBezTo>
                      <a:pt x="76200" y="5080"/>
                      <a:pt x="0" y="83820"/>
                      <a:pt x="0" y="180340"/>
                    </a:cubicBezTo>
                    <a:cubicBezTo>
                      <a:pt x="0" y="276860"/>
                      <a:pt x="77470" y="355600"/>
                      <a:pt x="172720" y="359410"/>
                    </a:cubicBezTo>
                    <a:lnTo>
                      <a:pt x="172720" y="360680"/>
                    </a:lnTo>
                    <a:lnTo>
                      <a:pt x="873610" y="360680"/>
                    </a:lnTo>
                    <a:cubicBezTo>
                      <a:pt x="972670" y="360680"/>
                      <a:pt x="1053950" y="279400"/>
                      <a:pt x="1053950" y="180340"/>
                    </a:cubicBezTo>
                    <a:close/>
                  </a:path>
                </a:pathLst>
              </a:custGeom>
              <a:solidFill>
                <a:srgbClr val="61C2A2"/>
              </a:solidFill>
            </p:spPr>
          </p:sp>
        </p:grpSp>
        <p:grpSp>
          <p:nvGrpSpPr>
            <p:cNvPr name="Group 5" id="5"/>
            <p:cNvGrpSpPr/>
            <p:nvPr/>
          </p:nvGrpSpPr>
          <p:grpSpPr>
            <a:xfrm rot="-2700000">
              <a:off x="-280411" y="8146499"/>
              <a:ext cx="12264243" cy="4286894"/>
              <a:chOff x="0" y="0"/>
              <a:chExt cx="1162657" cy="406400"/>
            </a:xfrm>
          </p:grpSpPr>
          <p:sp>
            <p:nvSpPr>
              <p:cNvPr name="Freeform 6" id="6"/>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7" id="7"/>
          <p:cNvGrpSpPr/>
          <p:nvPr/>
        </p:nvGrpSpPr>
        <p:grpSpPr>
          <a:xfrm rot="0">
            <a:off x="15215312" y="-1504683"/>
            <a:ext cx="3843686" cy="4784380"/>
            <a:chOff x="0" y="0"/>
            <a:chExt cx="5124915" cy="6379173"/>
          </a:xfrm>
        </p:grpSpPr>
        <p:grpSp>
          <p:nvGrpSpPr>
            <p:cNvPr name="Group 8" id="8"/>
            <p:cNvGrpSpPr/>
            <p:nvPr/>
          </p:nvGrpSpPr>
          <p:grpSpPr>
            <a:xfrm rot="-2700000">
              <a:off x="30767" y="2890461"/>
              <a:ext cx="4828738" cy="2087152"/>
              <a:chOff x="0" y="0"/>
              <a:chExt cx="940228" cy="406400"/>
            </a:xfrm>
          </p:grpSpPr>
          <p:sp>
            <p:nvSpPr>
              <p:cNvPr name="Freeform 9" id="9"/>
              <p:cNvSpPr/>
              <p:nvPr/>
            </p:nvSpPr>
            <p:spPr>
              <a:xfrm>
                <a:off x="17780" y="22860"/>
                <a:ext cx="914828" cy="360680"/>
              </a:xfrm>
              <a:custGeom>
                <a:avLst/>
                <a:gdLst/>
                <a:ahLst/>
                <a:cxnLst/>
                <a:rect r="r" b="b" t="t" l="l"/>
                <a:pathLst>
                  <a:path h="360680" w="914828">
                    <a:moveTo>
                      <a:pt x="914828" y="180340"/>
                    </a:moveTo>
                    <a:cubicBezTo>
                      <a:pt x="914828" y="81280"/>
                      <a:pt x="834818" y="0"/>
                      <a:pt x="734488" y="0"/>
                    </a:cubicBezTo>
                    <a:lnTo>
                      <a:pt x="172720" y="0"/>
                    </a:lnTo>
                    <a:lnTo>
                      <a:pt x="172720" y="1270"/>
                    </a:lnTo>
                    <a:cubicBezTo>
                      <a:pt x="76200" y="5080"/>
                      <a:pt x="0" y="83820"/>
                      <a:pt x="0" y="180340"/>
                    </a:cubicBezTo>
                    <a:cubicBezTo>
                      <a:pt x="0" y="276860"/>
                      <a:pt x="77470" y="355600"/>
                      <a:pt x="172720" y="359410"/>
                    </a:cubicBezTo>
                    <a:lnTo>
                      <a:pt x="172720" y="360680"/>
                    </a:lnTo>
                    <a:lnTo>
                      <a:pt x="734488" y="360680"/>
                    </a:lnTo>
                    <a:cubicBezTo>
                      <a:pt x="833548" y="360680"/>
                      <a:pt x="914828" y="279400"/>
                      <a:pt x="914828" y="180340"/>
                    </a:cubicBezTo>
                    <a:close/>
                  </a:path>
                </a:pathLst>
              </a:custGeom>
              <a:solidFill>
                <a:srgbClr val="1D617A"/>
              </a:solidFill>
            </p:spPr>
          </p:sp>
        </p:grpSp>
        <p:grpSp>
          <p:nvGrpSpPr>
            <p:cNvPr name="Group 10" id="10"/>
            <p:cNvGrpSpPr/>
            <p:nvPr/>
          </p:nvGrpSpPr>
          <p:grpSpPr>
            <a:xfrm rot="-2700000">
              <a:off x="592263" y="1266173"/>
              <a:ext cx="4445805" cy="2087152"/>
              <a:chOff x="0" y="0"/>
              <a:chExt cx="865665" cy="406400"/>
            </a:xfrm>
          </p:grpSpPr>
          <p:sp>
            <p:nvSpPr>
              <p:cNvPr name="Freeform 11" id="11"/>
              <p:cNvSpPr/>
              <p:nvPr/>
            </p:nvSpPr>
            <p:spPr>
              <a:xfrm>
                <a:off x="17780" y="22860"/>
                <a:ext cx="840266" cy="360680"/>
              </a:xfrm>
              <a:custGeom>
                <a:avLst/>
                <a:gdLst/>
                <a:ahLst/>
                <a:cxnLst/>
                <a:rect r="r" b="b" t="t" l="l"/>
                <a:pathLst>
                  <a:path h="360680" w="840266">
                    <a:moveTo>
                      <a:pt x="840266" y="180340"/>
                    </a:moveTo>
                    <a:cubicBezTo>
                      <a:pt x="840266" y="81280"/>
                      <a:pt x="760256" y="0"/>
                      <a:pt x="659926" y="0"/>
                    </a:cubicBezTo>
                    <a:lnTo>
                      <a:pt x="172720" y="0"/>
                    </a:lnTo>
                    <a:lnTo>
                      <a:pt x="172720" y="1270"/>
                    </a:lnTo>
                    <a:cubicBezTo>
                      <a:pt x="76200" y="5080"/>
                      <a:pt x="0" y="83820"/>
                      <a:pt x="0" y="180340"/>
                    </a:cubicBezTo>
                    <a:cubicBezTo>
                      <a:pt x="0" y="276860"/>
                      <a:pt x="77470" y="355600"/>
                      <a:pt x="172720" y="359410"/>
                    </a:cubicBezTo>
                    <a:lnTo>
                      <a:pt x="172720" y="360680"/>
                    </a:lnTo>
                    <a:lnTo>
                      <a:pt x="659925" y="360680"/>
                    </a:lnTo>
                    <a:cubicBezTo>
                      <a:pt x="758985" y="360680"/>
                      <a:pt x="840265" y="279400"/>
                      <a:pt x="840265" y="180340"/>
                    </a:cubicBezTo>
                    <a:close/>
                  </a:path>
                </a:pathLst>
              </a:custGeom>
              <a:solidFill>
                <a:srgbClr val="61C2A2"/>
              </a:solidFill>
            </p:spPr>
          </p:sp>
        </p:grpSp>
      </p:grpSp>
      <p:sp>
        <p:nvSpPr>
          <p:cNvPr name="TextBox 12" id="12"/>
          <p:cNvSpPr txBox="true"/>
          <p:nvPr/>
        </p:nvSpPr>
        <p:spPr>
          <a:xfrm rot="0">
            <a:off x="6171347" y="3914775"/>
            <a:ext cx="8952567" cy="1228725"/>
          </a:xfrm>
          <a:prstGeom prst="rect">
            <a:avLst/>
          </a:prstGeom>
        </p:spPr>
        <p:txBody>
          <a:bodyPr anchor="t" rtlCol="false" tIns="0" lIns="0" bIns="0" rIns="0">
            <a:spAutoFit/>
          </a:bodyPr>
          <a:lstStyle/>
          <a:p>
            <a:pPr algn="ctr">
              <a:lnSpc>
                <a:spcPts val="4800"/>
              </a:lnSpc>
            </a:pPr>
            <a:r>
              <a:rPr lang="en-US" spc="-240" sz="4000">
                <a:solidFill>
                  <a:srgbClr val="61C2A2"/>
                </a:solidFill>
                <a:latin typeface="Poppins Bold Bold Italics"/>
              </a:rPr>
              <a:t>Cyber Security and Ethical Hacking Intern</a:t>
            </a:r>
          </a:p>
        </p:txBody>
      </p:sp>
      <p:sp>
        <p:nvSpPr>
          <p:cNvPr name="TextBox 13" id="13"/>
          <p:cNvSpPr txBox="true"/>
          <p:nvPr/>
        </p:nvSpPr>
        <p:spPr>
          <a:xfrm rot="0">
            <a:off x="0" y="398606"/>
            <a:ext cx="15302357" cy="2447925"/>
          </a:xfrm>
          <a:prstGeom prst="rect">
            <a:avLst/>
          </a:prstGeom>
        </p:spPr>
        <p:txBody>
          <a:bodyPr anchor="t" rtlCol="false" tIns="0" lIns="0" bIns="0" rIns="0">
            <a:spAutoFit/>
          </a:bodyPr>
          <a:lstStyle/>
          <a:p>
            <a:pPr>
              <a:lnSpc>
                <a:spcPts val="9600"/>
              </a:lnSpc>
            </a:pPr>
            <a:r>
              <a:rPr lang="en-US" spc="560" sz="8000">
                <a:solidFill>
                  <a:srgbClr val="1D617A"/>
                </a:solidFill>
                <a:latin typeface="Poppins Bold Italics"/>
              </a:rPr>
              <a:t>DESIGNATION AND DURATION OF INTERNSHIP</a:t>
            </a:r>
          </a:p>
        </p:txBody>
      </p:sp>
      <p:sp>
        <p:nvSpPr>
          <p:cNvPr name="TextBox 14" id="14"/>
          <p:cNvSpPr txBox="true"/>
          <p:nvPr/>
        </p:nvSpPr>
        <p:spPr>
          <a:xfrm rot="0">
            <a:off x="6171347" y="5521102"/>
            <a:ext cx="11473101" cy="1393825"/>
          </a:xfrm>
          <a:prstGeom prst="rect">
            <a:avLst/>
          </a:prstGeom>
        </p:spPr>
        <p:txBody>
          <a:bodyPr anchor="t" rtlCol="false" tIns="0" lIns="0" bIns="0" rIns="0">
            <a:spAutoFit/>
          </a:bodyPr>
          <a:lstStyle/>
          <a:p>
            <a:pPr algn="just">
              <a:lnSpc>
                <a:spcPts val="5600"/>
              </a:lnSpc>
            </a:pPr>
            <a:r>
              <a:rPr lang="en-US" sz="4000">
                <a:solidFill>
                  <a:srgbClr val="61C2A2"/>
                </a:solidFill>
                <a:latin typeface="Poppins Bold Bold"/>
              </a:rPr>
              <a:t>Duration :- 2 Months</a:t>
            </a:r>
          </a:p>
          <a:p>
            <a:pPr algn="just">
              <a:lnSpc>
                <a:spcPts val="5600"/>
              </a:lnSpc>
            </a:pPr>
            <a:r>
              <a:rPr lang="en-US" sz="4000">
                <a:solidFill>
                  <a:srgbClr val="61C2A2"/>
                </a:solidFill>
                <a:latin typeface="Poppins Bold Bold"/>
              </a:rPr>
              <a:t>Dates :- 10 January, 2022 to 10 March, 2022</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sp>
        <p:nvSpPr>
          <p:cNvPr name="TextBox 2" id="2"/>
          <p:cNvSpPr txBox="true"/>
          <p:nvPr/>
        </p:nvSpPr>
        <p:spPr>
          <a:xfrm rot="0">
            <a:off x="4091119" y="2547435"/>
            <a:ext cx="14196881" cy="7226300"/>
          </a:xfrm>
          <a:prstGeom prst="rect">
            <a:avLst/>
          </a:prstGeom>
        </p:spPr>
        <p:txBody>
          <a:bodyPr anchor="t" rtlCol="false" tIns="0" lIns="0" bIns="0" rIns="0">
            <a:spAutoFit/>
          </a:bodyPr>
          <a:lstStyle/>
          <a:p>
            <a:pPr>
              <a:lnSpc>
                <a:spcPts val="5200"/>
              </a:lnSpc>
            </a:pPr>
            <a:r>
              <a:rPr lang="en-US" spc="400" sz="4000">
                <a:solidFill>
                  <a:srgbClr val="61C2A2"/>
                </a:solidFill>
                <a:latin typeface="Poppins Bold Bold"/>
              </a:rPr>
              <a:t>LEARN CYBER SECURITY FUNDAMENTALS AND APPLY GAINED KNOWLEDGE TO COMPLETE FOLLOWING TASKS :-</a:t>
            </a:r>
          </a:p>
          <a:p>
            <a:pPr>
              <a:lnSpc>
                <a:spcPts val="5200"/>
              </a:lnSpc>
            </a:pPr>
          </a:p>
          <a:p>
            <a:pPr>
              <a:lnSpc>
                <a:spcPts val="5200"/>
              </a:lnSpc>
            </a:pPr>
            <a:r>
              <a:rPr lang="en-US" spc="400" sz="4000">
                <a:solidFill>
                  <a:srgbClr val="61C2A2"/>
                </a:solidFill>
                <a:latin typeface="Poppins Bold Bold"/>
              </a:rPr>
              <a:t>1) INFORMATION GATHERING AND EXPLOITATION (AUTHENTICATION BYPASS)</a:t>
            </a:r>
          </a:p>
          <a:p>
            <a:pPr>
              <a:lnSpc>
                <a:spcPts val="5200"/>
              </a:lnSpc>
            </a:pPr>
            <a:r>
              <a:rPr lang="en-US" spc="400" sz="4000">
                <a:solidFill>
                  <a:srgbClr val="61C2A2"/>
                </a:solidFill>
                <a:latin typeface="Poppins Bold Bold"/>
              </a:rPr>
              <a:t>2) SCANNING USING OWASP ZAP </a:t>
            </a:r>
          </a:p>
          <a:p>
            <a:pPr>
              <a:lnSpc>
                <a:spcPts val="5200"/>
              </a:lnSpc>
            </a:pPr>
            <a:r>
              <a:rPr lang="en-US" spc="400" sz="4000">
                <a:solidFill>
                  <a:srgbClr val="61C2A2"/>
                </a:solidFill>
                <a:latin typeface="Poppins Bold Bold"/>
              </a:rPr>
              <a:t>3) SCANNING FOR OPEN PORTS AND ATTACKING THEM</a:t>
            </a:r>
          </a:p>
          <a:p>
            <a:pPr>
              <a:lnSpc>
                <a:spcPts val="5200"/>
              </a:lnSpc>
            </a:pPr>
            <a:r>
              <a:rPr lang="en-US" spc="400" sz="4000">
                <a:solidFill>
                  <a:srgbClr val="61C2A2"/>
                </a:solidFill>
                <a:latin typeface="Poppins Bold Bold"/>
              </a:rPr>
              <a:t>4) SYSTEM HACKING</a:t>
            </a:r>
          </a:p>
          <a:p>
            <a:pPr>
              <a:lnSpc>
                <a:spcPts val="5200"/>
              </a:lnSpc>
            </a:pPr>
            <a:r>
              <a:rPr lang="en-US" spc="400" sz="4000">
                <a:solidFill>
                  <a:srgbClr val="61C2A2"/>
                </a:solidFill>
                <a:latin typeface="Poppins Bold Bold"/>
              </a:rPr>
              <a:t>5) EXPLOITING SERVER VULNERABILITIES</a:t>
            </a:r>
          </a:p>
        </p:txBody>
      </p:sp>
      <p:sp>
        <p:nvSpPr>
          <p:cNvPr name="TextBox 3" id="3"/>
          <p:cNvSpPr txBox="true"/>
          <p:nvPr/>
        </p:nvSpPr>
        <p:spPr>
          <a:xfrm rot="0">
            <a:off x="1028700" y="665750"/>
            <a:ext cx="11067991" cy="1149350"/>
          </a:xfrm>
          <a:prstGeom prst="rect">
            <a:avLst/>
          </a:prstGeom>
        </p:spPr>
        <p:txBody>
          <a:bodyPr anchor="t" rtlCol="false" tIns="0" lIns="0" bIns="0" rIns="0">
            <a:spAutoFit/>
          </a:bodyPr>
          <a:lstStyle/>
          <a:p>
            <a:pPr>
              <a:lnSpc>
                <a:spcPts val="8800"/>
              </a:lnSpc>
            </a:pPr>
            <a:r>
              <a:rPr lang="en-US" spc="-240" sz="8000">
                <a:solidFill>
                  <a:srgbClr val="1D617A"/>
                </a:solidFill>
                <a:latin typeface="Poppins Bold Bold Italics"/>
              </a:rPr>
              <a:t>PROBLEM STATEMENT</a:t>
            </a:r>
          </a:p>
        </p:txBody>
      </p:sp>
      <p:grpSp>
        <p:nvGrpSpPr>
          <p:cNvPr name="Group 4" id="4"/>
          <p:cNvGrpSpPr/>
          <p:nvPr/>
        </p:nvGrpSpPr>
        <p:grpSpPr>
          <a:xfrm rot="0">
            <a:off x="-2025506" y="6515855"/>
            <a:ext cx="6656720" cy="7973193"/>
            <a:chOff x="0" y="0"/>
            <a:chExt cx="8875626" cy="10630924"/>
          </a:xfrm>
        </p:grpSpPr>
        <p:grpSp>
          <p:nvGrpSpPr>
            <p:cNvPr name="Group 5" id="5"/>
            <p:cNvGrpSpPr/>
            <p:nvPr/>
          </p:nvGrpSpPr>
          <p:grpSpPr>
            <a:xfrm rot="-2700000">
              <a:off x="1808625" y="2049848"/>
              <a:ext cx="7038676" cy="2995629"/>
              <a:chOff x="0" y="0"/>
              <a:chExt cx="954897" cy="406400"/>
            </a:xfrm>
          </p:grpSpPr>
          <p:sp>
            <p:nvSpPr>
              <p:cNvPr name="Freeform 6" id="6"/>
              <p:cNvSpPr/>
              <p:nvPr/>
            </p:nvSpPr>
            <p:spPr>
              <a:xfrm>
                <a:off x="17780" y="22860"/>
                <a:ext cx="929497" cy="360680"/>
              </a:xfrm>
              <a:custGeom>
                <a:avLst/>
                <a:gdLst/>
                <a:ahLst/>
                <a:cxnLst/>
                <a:rect r="r" b="b" t="t" l="l"/>
                <a:pathLst>
                  <a:path h="360680" w="929497">
                    <a:moveTo>
                      <a:pt x="929497" y="180340"/>
                    </a:moveTo>
                    <a:cubicBezTo>
                      <a:pt x="929497" y="81280"/>
                      <a:pt x="849487" y="0"/>
                      <a:pt x="749157" y="0"/>
                    </a:cubicBezTo>
                    <a:lnTo>
                      <a:pt x="172720" y="0"/>
                    </a:lnTo>
                    <a:lnTo>
                      <a:pt x="172720" y="1270"/>
                    </a:lnTo>
                    <a:cubicBezTo>
                      <a:pt x="76200" y="5080"/>
                      <a:pt x="0" y="83820"/>
                      <a:pt x="0" y="180340"/>
                    </a:cubicBezTo>
                    <a:cubicBezTo>
                      <a:pt x="0" y="276860"/>
                      <a:pt x="77470" y="355600"/>
                      <a:pt x="172720" y="359410"/>
                    </a:cubicBezTo>
                    <a:lnTo>
                      <a:pt x="172720" y="360680"/>
                    </a:lnTo>
                    <a:lnTo>
                      <a:pt x="749157" y="360680"/>
                    </a:lnTo>
                    <a:cubicBezTo>
                      <a:pt x="848217" y="360680"/>
                      <a:pt x="929497" y="279400"/>
                      <a:pt x="929497" y="180340"/>
                    </a:cubicBezTo>
                    <a:close/>
                  </a:path>
                </a:pathLst>
              </a:custGeom>
              <a:solidFill>
                <a:srgbClr val="61C2A2"/>
              </a:solidFill>
            </p:spPr>
          </p:sp>
        </p:grpSp>
        <p:grpSp>
          <p:nvGrpSpPr>
            <p:cNvPr name="Group 7" id="7"/>
            <p:cNvGrpSpPr/>
            <p:nvPr/>
          </p:nvGrpSpPr>
          <p:grpSpPr>
            <a:xfrm rot="-2700000">
              <a:off x="-195948" y="5044005"/>
              <a:ext cx="8570103" cy="2995629"/>
              <a:chOff x="0" y="0"/>
              <a:chExt cx="1162657" cy="406400"/>
            </a:xfrm>
          </p:grpSpPr>
          <p:sp>
            <p:nvSpPr>
              <p:cNvPr name="Freeform 8" id="8"/>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9" id="9"/>
          <p:cNvGrpSpPr/>
          <p:nvPr/>
        </p:nvGrpSpPr>
        <p:grpSpPr>
          <a:xfrm rot="0">
            <a:off x="16037210" y="-839101"/>
            <a:ext cx="2983391" cy="3434160"/>
            <a:chOff x="0" y="0"/>
            <a:chExt cx="3977855" cy="4578881"/>
          </a:xfrm>
        </p:grpSpPr>
        <p:grpSp>
          <p:nvGrpSpPr>
            <p:cNvPr name="Group 10" id="10"/>
            <p:cNvGrpSpPr/>
            <p:nvPr/>
          </p:nvGrpSpPr>
          <p:grpSpPr>
            <a:xfrm rot="-2700000">
              <a:off x="-49117" y="1815230"/>
              <a:ext cx="4076090" cy="1549447"/>
              <a:chOff x="0" y="0"/>
              <a:chExt cx="1069106" cy="406400"/>
            </a:xfrm>
          </p:grpSpPr>
          <p:sp>
            <p:nvSpPr>
              <p:cNvPr name="Freeform 11" id="11"/>
              <p:cNvSpPr/>
              <p:nvPr/>
            </p:nvSpPr>
            <p:spPr>
              <a:xfrm>
                <a:off x="17780" y="22860"/>
                <a:ext cx="1043706" cy="360680"/>
              </a:xfrm>
              <a:custGeom>
                <a:avLst/>
                <a:gdLst/>
                <a:ahLst/>
                <a:cxnLst/>
                <a:rect r="r" b="b" t="t" l="l"/>
                <a:pathLst>
                  <a:path h="360680" w="1043706">
                    <a:moveTo>
                      <a:pt x="1043706" y="180340"/>
                    </a:moveTo>
                    <a:cubicBezTo>
                      <a:pt x="1043706" y="81280"/>
                      <a:pt x="963696" y="0"/>
                      <a:pt x="863366" y="0"/>
                    </a:cubicBezTo>
                    <a:lnTo>
                      <a:pt x="172720" y="0"/>
                    </a:lnTo>
                    <a:lnTo>
                      <a:pt x="172720" y="1270"/>
                    </a:lnTo>
                    <a:cubicBezTo>
                      <a:pt x="76200" y="5080"/>
                      <a:pt x="0" y="83820"/>
                      <a:pt x="0" y="180340"/>
                    </a:cubicBezTo>
                    <a:cubicBezTo>
                      <a:pt x="0" y="276860"/>
                      <a:pt x="77470" y="355600"/>
                      <a:pt x="172720" y="359410"/>
                    </a:cubicBezTo>
                    <a:lnTo>
                      <a:pt x="172720" y="360680"/>
                    </a:lnTo>
                    <a:lnTo>
                      <a:pt x="863366" y="360680"/>
                    </a:lnTo>
                    <a:cubicBezTo>
                      <a:pt x="962426" y="360680"/>
                      <a:pt x="1043706" y="279400"/>
                      <a:pt x="1043706" y="180340"/>
                    </a:cubicBezTo>
                    <a:close/>
                  </a:path>
                </a:pathLst>
              </a:custGeom>
              <a:solidFill>
                <a:srgbClr val="1D617A"/>
              </a:solidFill>
            </p:spPr>
          </p:sp>
        </p:grpSp>
        <p:grpSp>
          <p:nvGrpSpPr>
            <p:cNvPr name="Group 12" id="12"/>
            <p:cNvGrpSpPr/>
            <p:nvPr/>
          </p:nvGrpSpPr>
          <p:grpSpPr>
            <a:xfrm rot="-2700000">
              <a:off x="230571" y="971241"/>
              <a:ext cx="3388885" cy="1549447"/>
              <a:chOff x="0" y="0"/>
              <a:chExt cx="888861" cy="406400"/>
            </a:xfrm>
          </p:grpSpPr>
          <p:sp>
            <p:nvSpPr>
              <p:cNvPr name="Freeform 13" id="13"/>
              <p:cNvSpPr/>
              <p:nvPr/>
            </p:nvSpPr>
            <p:spPr>
              <a:xfrm>
                <a:off x="17780" y="22860"/>
                <a:ext cx="863461" cy="360680"/>
              </a:xfrm>
              <a:custGeom>
                <a:avLst/>
                <a:gdLst/>
                <a:ahLst/>
                <a:cxnLst/>
                <a:rect r="r" b="b" t="t" l="l"/>
                <a:pathLst>
                  <a:path h="360680" w="863461">
                    <a:moveTo>
                      <a:pt x="863461" y="180340"/>
                    </a:moveTo>
                    <a:cubicBezTo>
                      <a:pt x="863461" y="81280"/>
                      <a:pt x="783451" y="0"/>
                      <a:pt x="683121" y="0"/>
                    </a:cubicBezTo>
                    <a:lnTo>
                      <a:pt x="172720" y="0"/>
                    </a:lnTo>
                    <a:lnTo>
                      <a:pt x="172720" y="1270"/>
                    </a:lnTo>
                    <a:cubicBezTo>
                      <a:pt x="76200" y="5080"/>
                      <a:pt x="0" y="83820"/>
                      <a:pt x="0" y="180340"/>
                    </a:cubicBezTo>
                    <a:cubicBezTo>
                      <a:pt x="0" y="276860"/>
                      <a:pt x="77470" y="355600"/>
                      <a:pt x="172720" y="359410"/>
                    </a:cubicBezTo>
                    <a:lnTo>
                      <a:pt x="172720" y="360680"/>
                    </a:lnTo>
                    <a:lnTo>
                      <a:pt x="683121" y="360680"/>
                    </a:lnTo>
                    <a:cubicBezTo>
                      <a:pt x="782181" y="360680"/>
                      <a:pt x="863461" y="279400"/>
                      <a:pt x="863461" y="180340"/>
                    </a:cubicBezTo>
                    <a:close/>
                  </a:path>
                </a:pathLst>
              </a:custGeom>
              <a:solidFill>
                <a:srgbClr val="61C2A2"/>
              </a:solidFill>
            </p:spPr>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BEFE1"/>
        </a:solidFill>
      </p:bgPr>
    </p:bg>
    <p:spTree>
      <p:nvGrpSpPr>
        <p:cNvPr id="1" name=""/>
        <p:cNvGrpSpPr/>
        <p:nvPr/>
      </p:nvGrpSpPr>
      <p:grpSpPr>
        <a:xfrm>
          <a:off x="0" y="0"/>
          <a:ext cx="0" cy="0"/>
          <a:chOff x="0" y="0"/>
          <a:chExt cx="0" cy="0"/>
        </a:xfrm>
      </p:grpSpPr>
      <p:sp>
        <p:nvSpPr>
          <p:cNvPr name="TextBox 2" id="2"/>
          <p:cNvSpPr txBox="true"/>
          <p:nvPr/>
        </p:nvSpPr>
        <p:spPr>
          <a:xfrm rot="0">
            <a:off x="5749827" y="5442308"/>
            <a:ext cx="11509473" cy="2098674"/>
          </a:xfrm>
          <a:prstGeom prst="rect">
            <a:avLst/>
          </a:prstGeom>
        </p:spPr>
        <p:txBody>
          <a:bodyPr anchor="t" rtlCol="false" tIns="0" lIns="0" bIns="0" rIns="0">
            <a:spAutoFit/>
          </a:bodyPr>
          <a:lstStyle/>
          <a:p>
            <a:pPr algn="ctr">
              <a:lnSpc>
                <a:spcPts val="5600"/>
              </a:lnSpc>
            </a:pPr>
            <a:r>
              <a:rPr lang="en-US" sz="4000">
                <a:solidFill>
                  <a:srgbClr val="61C2A2"/>
                </a:solidFill>
                <a:latin typeface="Poppins Bold"/>
              </a:rPr>
              <a:t>The main objective is to learn about various cyber security concepts and ethical hacking tools. </a:t>
            </a:r>
          </a:p>
        </p:txBody>
      </p:sp>
      <p:grpSp>
        <p:nvGrpSpPr>
          <p:cNvPr name="Group 3" id="3"/>
          <p:cNvGrpSpPr/>
          <p:nvPr/>
        </p:nvGrpSpPr>
        <p:grpSpPr>
          <a:xfrm rot="0">
            <a:off x="-2202691" y="-1392681"/>
            <a:ext cx="6567557" cy="7927189"/>
            <a:chOff x="0" y="0"/>
            <a:chExt cx="8756743" cy="10569585"/>
          </a:xfrm>
        </p:grpSpPr>
        <p:grpSp>
          <p:nvGrpSpPr>
            <p:cNvPr name="Group 4" id="4"/>
            <p:cNvGrpSpPr/>
            <p:nvPr/>
          </p:nvGrpSpPr>
          <p:grpSpPr>
            <a:xfrm rot="-2700000">
              <a:off x="565588" y="2486724"/>
              <a:ext cx="8315027" cy="3093835"/>
              <a:chOff x="0" y="0"/>
              <a:chExt cx="1092245" cy="406400"/>
            </a:xfrm>
          </p:grpSpPr>
          <p:sp>
            <p:nvSpPr>
              <p:cNvPr name="Freeform 5" id="5"/>
              <p:cNvSpPr/>
              <p:nvPr/>
            </p:nvSpPr>
            <p:spPr>
              <a:xfrm>
                <a:off x="17780" y="22860"/>
                <a:ext cx="1066845" cy="360680"/>
              </a:xfrm>
              <a:custGeom>
                <a:avLst/>
                <a:gdLst/>
                <a:ahLst/>
                <a:cxnLst/>
                <a:rect r="r" b="b" t="t" l="l"/>
                <a:pathLst>
                  <a:path h="360680" w="1066845">
                    <a:moveTo>
                      <a:pt x="1066845" y="180340"/>
                    </a:moveTo>
                    <a:cubicBezTo>
                      <a:pt x="1066845" y="81280"/>
                      <a:pt x="986835" y="0"/>
                      <a:pt x="886506" y="0"/>
                    </a:cubicBezTo>
                    <a:lnTo>
                      <a:pt x="172720" y="0"/>
                    </a:lnTo>
                    <a:lnTo>
                      <a:pt x="172720" y="1270"/>
                    </a:lnTo>
                    <a:cubicBezTo>
                      <a:pt x="76200" y="5080"/>
                      <a:pt x="0" y="83820"/>
                      <a:pt x="0" y="180340"/>
                    </a:cubicBezTo>
                    <a:cubicBezTo>
                      <a:pt x="0" y="276860"/>
                      <a:pt x="77470" y="355600"/>
                      <a:pt x="172720" y="359410"/>
                    </a:cubicBezTo>
                    <a:lnTo>
                      <a:pt x="172720" y="360680"/>
                    </a:lnTo>
                    <a:lnTo>
                      <a:pt x="886505" y="360680"/>
                    </a:lnTo>
                    <a:cubicBezTo>
                      <a:pt x="985565" y="360680"/>
                      <a:pt x="1066845" y="279400"/>
                      <a:pt x="1066845" y="180340"/>
                    </a:cubicBezTo>
                    <a:close/>
                  </a:path>
                </a:pathLst>
              </a:custGeom>
              <a:solidFill>
                <a:srgbClr val="61C2A2"/>
              </a:solidFill>
            </p:spPr>
          </p:sp>
        </p:grpSp>
        <p:grpSp>
          <p:nvGrpSpPr>
            <p:cNvPr name="Group 6" id="6"/>
            <p:cNvGrpSpPr/>
            <p:nvPr/>
          </p:nvGrpSpPr>
          <p:grpSpPr>
            <a:xfrm rot="-2700000">
              <a:off x="-150932" y="4923696"/>
              <a:ext cx="8499807" cy="3093835"/>
              <a:chOff x="0" y="0"/>
              <a:chExt cx="1116518" cy="406400"/>
            </a:xfrm>
          </p:grpSpPr>
          <p:sp>
            <p:nvSpPr>
              <p:cNvPr name="Freeform 7" id="7"/>
              <p:cNvSpPr/>
              <p:nvPr/>
            </p:nvSpPr>
            <p:spPr>
              <a:xfrm>
                <a:off x="17780" y="22860"/>
                <a:ext cx="1091118" cy="360680"/>
              </a:xfrm>
              <a:custGeom>
                <a:avLst/>
                <a:gdLst/>
                <a:ahLst/>
                <a:cxnLst/>
                <a:rect r="r" b="b" t="t" l="l"/>
                <a:pathLst>
                  <a:path h="360680" w="1091118">
                    <a:moveTo>
                      <a:pt x="1091118" y="180340"/>
                    </a:moveTo>
                    <a:cubicBezTo>
                      <a:pt x="1091118" y="81280"/>
                      <a:pt x="1011108" y="0"/>
                      <a:pt x="910778" y="0"/>
                    </a:cubicBezTo>
                    <a:lnTo>
                      <a:pt x="172720" y="0"/>
                    </a:lnTo>
                    <a:lnTo>
                      <a:pt x="172720" y="1270"/>
                    </a:lnTo>
                    <a:cubicBezTo>
                      <a:pt x="76200" y="5080"/>
                      <a:pt x="0" y="83820"/>
                      <a:pt x="0" y="180340"/>
                    </a:cubicBezTo>
                    <a:cubicBezTo>
                      <a:pt x="0" y="276860"/>
                      <a:pt x="77470" y="355600"/>
                      <a:pt x="172720" y="359410"/>
                    </a:cubicBezTo>
                    <a:lnTo>
                      <a:pt x="172720" y="360680"/>
                    </a:lnTo>
                    <a:lnTo>
                      <a:pt x="910778" y="360680"/>
                    </a:lnTo>
                    <a:cubicBezTo>
                      <a:pt x="1009838" y="360680"/>
                      <a:pt x="1091118" y="279400"/>
                      <a:pt x="1091118" y="180340"/>
                    </a:cubicBezTo>
                    <a:close/>
                  </a:path>
                </a:pathLst>
              </a:custGeom>
              <a:solidFill>
                <a:srgbClr val="1D617A"/>
              </a:solidFill>
            </p:spPr>
          </p:sp>
        </p:grpSp>
      </p:grpSp>
      <p:pic>
        <p:nvPicPr>
          <p:cNvPr name="Picture 8" id="8"/>
          <p:cNvPicPr>
            <a:picLocks noChangeAspect="true"/>
          </p:cNvPicPr>
          <p:nvPr/>
        </p:nvPicPr>
        <p:blipFill>
          <a:blip r:embed="rId2"/>
          <a:srcRect l="19080" t="0" r="14168" b="0"/>
          <a:stretch>
            <a:fillRect/>
          </a:stretch>
        </p:blipFill>
        <p:spPr>
          <a:xfrm flipH="false" flipV="false" rot="0">
            <a:off x="771977" y="5286708"/>
            <a:ext cx="4762592" cy="4762500"/>
          </a:xfrm>
          <a:prstGeom prst="rect">
            <a:avLst/>
          </a:prstGeom>
        </p:spPr>
      </p:pic>
      <p:grpSp>
        <p:nvGrpSpPr>
          <p:cNvPr name="Group 9" id="9"/>
          <p:cNvGrpSpPr/>
          <p:nvPr/>
        </p:nvGrpSpPr>
        <p:grpSpPr>
          <a:xfrm rot="0">
            <a:off x="15929106" y="6156099"/>
            <a:ext cx="4717788" cy="4717788"/>
            <a:chOff x="0" y="0"/>
            <a:chExt cx="6290385" cy="6290385"/>
          </a:xfrm>
        </p:grpSpPr>
        <p:grpSp>
          <p:nvGrpSpPr>
            <p:cNvPr name="Group 10" id="10"/>
            <p:cNvGrpSpPr/>
            <p:nvPr/>
          </p:nvGrpSpPr>
          <p:grpSpPr>
            <a:xfrm rot="-2700000">
              <a:off x="-497285" y="2339696"/>
              <a:ext cx="7284955" cy="1610992"/>
              <a:chOff x="0" y="0"/>
              <a:chExt cx="1837753" cy="406400"/>
            </a:xfrm>
          </p:grpSpPr>
          <p:sp>
            <p:nvSpPr>
              <p:cNvPr name="Freeform 11" id="11"/>
              <p:cNvSpPr/>
              <p:nvPr/>
            </p:nvSpPr>
            <p:spPr>
              <a:xfrm>
                <a:off x="17780" y="22860"/>
                <a:ext cx="1812353" cy="360680"/>
              </a:xfrm>
              <a:custGeom>
                <a:avLst/>
                <a:gdLst/>
                <a:ahLst/>
                <a:cxnLst/>
                <a:rect r="r" b="b" t="t" l="l"/>
                <a:pathLst>
                  <a:path h="360680" w="1812353">
                    <a:moveTo>
                      <a:pt x="1812353" y="180340"/>
                    </a:moveTo>
                    <a:cubicBezTo>
                      <a:pt x="1812353" y="81280"/>
                      <a:pt x="1732343" y="0"/>
                      <a:pt x="1632013" y="0"/>
                    </a:cubicBezTo>
                    <a:lnTo>
                      <a:pt x="172720" y="0"/>
                    </a:lnTo>
                    <a:lnTo>
                      <a:pt x="172720" y="1270"/>
                    </a:lnTo>
                    <a:cubicBezTo>
                      <a:pt x="76200" y="5080"/>
                      <a:pt x="0" y="83820"/>
                      <a:pt x="0" y="180340"/>
                    </a:cubicBezTo>
                    <a:cubicBezTo>
                      <a:pt x="0" y="276860"/>
                      <a:pt x="77470" y="355600"/>
                      <a:pt x="172720" y="359410"/>
                    </a:cubicBezTo>
                    <a:lnTo>
                      <a:pt x="172720" y="360680"/>
                    </a:lnTo>
                    <a:lnTo>
                      <a:pt x="1632013" y="360680"/>
                    </a:lnTo>
                    <a:cubicBezTo>
                      <a:pt x="1731073" y="360680"/>
                      <a:pt x="1812353" y="279400"/>
                      <a:pt x="1812353" y="180340"/>
                    </a:cubicBezTo>
                    <a:close/>
                  </a:path>
                </a:pathLst>
              </a:custGeom>
              <a:solidFill>
                <a:srgbClr val="1D617A"/>
              </a:solidFill>
            </p:spPr>
          </p:sp>
        </p:grpSp>
        <p:grpSp>
          <p:nvGrpSpPr>
            <p:cNvPr name="Group 12" id="12"/>
            <p:cNvGrpSpPr/>
            <p:nvPr/>
          </p:nvGrpSpPr>
          <p:grpSpPr>
            <a:xfrm rot="-2700000">
              <a:off x="202722" y="2028274"/>
              <a:ext cx="4619852" cy="1610992"/>
              <a:chOff x="0" y="0"/>
              <a:chExt cx="1165436" cy="406400"/>
            </a:xfrm>
          </p:grpSpPr>
          <p:sp>
            <p:nvSpPr>
              <p:cNvPr name="Freeform 13" id="13"/>
              <p:cNvSpPr/>
              <p:nvPr/>
            </p:nvSpPr>
            <p:spPr>
              <a:xfrm>
                <a:off x="17780" y="22860"/>
                <a:ext cx="1140036" cy="360680"/>
              </a:xfrm>
              <a:custGeom>
                <a:avLst/>
                <a:gdLst/>
                <a:ahLst/>
                <a:cxnLst/>
                <a:rect r="r" b="b" t="t" l="l"/>
                <a:pathLst>
                  <a:path h="360680" w="1140036">
                    <a:moveTo>
                      <a:pt x="1140036" y="180340"/>
                    </a:moveTo>
                    <a:cubicBezTo>
                      <a:pt x="1140036" y="81280"/>
                      <a:pt x="1060026" y="0"/>
                      <a:pt x="959696" y="0"/>
                    </a:cubicBezTo>
                    <a:lnTo>
                      <a:pt x="172720" y="0"/>
                    </a:lnTo>
                    <a:lnTo>
                      <a:pt x="172720" y="1270"/>
                    </a:lnTo>
                    <a:cubicBezTo>
                      <a:pt x="76200" y="5080"/>
                      <a:pt x="0" y="83820"/>
                      <a:pt x="0" y="180340"/>
                    </a:cubicBezTo>
                    <a:cubicBezTo>
                      <a:pt x="0" y="276860"/>
                      <a:pt x="77470" y="355600"/>
                      <a:pt x="172720" y="359410"/>
                    </a:cubicBezTo>
                    <a:lnTo>
                      <a:pt x="172720" y="360680"/>
                    </a:lnTo>
                    <a:lnTo>
                      <a:pt x="959696" y="360680"/>
                    </a:lnTo>
                    <a:cubicBezTo>
                      <a:pt x="1058756" y="360680"/>
                      <a:pt x="1140036" y="279400"/>
                      <a:pt x="1140036" y="180340"/>
                    </a:cubicBezTo>
                    <a:close/>
                  </a:path>
                </a:pathLst>
              </a:custGeom>
              <a:solidFill>
                <a:srgbClr val="61C2A2"/>
              </a:solidFill>
            </p:spPr>
          </p:sp>
        </p:grpSp>
      </p:grpSp>
      <p:pic>
        <p:nvPicPr>
          <p:cNvPr name="Picture 14" id="14"/>
          <p:cNvPicPr>
            <a:picLocks noChangeAspect="true"/>
          </p:cNvPicPr>
          <p:nvPr/>
        </p:nvPicPr>
        <p:blipFill>
          <a:blip r:embed="rId3"/>
          <a:srcRect l="16686" t="0" r="16686" b="0"/>
          <a:stretch>
            <a:fillRect/>
          </a:stretch>
        </p:blipFill>
        <p:spPr>
          <a:xfrm flipH="false" flipV="false" rot="0">
            <a:off x="13099853" y="381000"/>
            <a:ext cx="4762592" cy="4762500"/>
          </a:xfrm>
          <a:prstGeom prst="rect">
            <a:avLst/>
          </a:prstGeom>
        </p:spPr>
      </p:pic>
      <p:sp>
        <p:nvSpPr>
          <p:cNvPr name="TextBox 15" id="15"/>
          <p:cNvSpPr txBox="true"/>
          <p:nvPr/>
        </p:nvSpPr>
        <p:spPr>
          <a:xfrm rot="0">
            <a:off x="5083564" y="1914525"/>
            <a:ext cx="5113497" cy="1377949"/>
          </a:xfrm>
          <a:prstGeom prst="rect">
            <a:avLst/>
          </a:prstGeom>
        </p:spPr>
        <p:txBody>
          <a:bodyPr anchor="t" rtlCol="false" tIns="0" lIns="0" bIns="0" rIns="0">
            <a:spAutoFit/>
          </a:bodyPr>
          <a:lstStyle/>
          <a:p>
            <a:pPr algn="ctr">
              <a:lnSpc>
                <a:spcPts val="11200"/>
              </a:lnSpc>
            </a:pPr>
            <a:r>
              <a:rPr lang="en-US" sz="8000">
                <a:solidFill>
                  <a:srgbClr val="1D617A"/>
                </a:solidFill>
                <a:latin typeface="Poppins Bold"/>
              </a:rPr>
              <a:t>Objective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grpSp>
        <p:nvGrpSpPr>
          <p:cNvPr name="Group 2" id="2"/>
          <p:cNvGrpSpPr/>
          <p:nvPr/>
        </p:nvGrpSpPr>
        <p:grpSpPr>
          <a:xfrm rot="0">
            <a:off x="-2355091" y="-1554606"/>
            <a:ext cx="12595973" cy="14544547"/>
            <a:chOff x="0" y="0"/>
            <a:chExt cx="16794631" cy="19392730"/>
          </a:xfrm>
        </p:grpSpPr>
        <p:grpSp>
          <p:nvGrpSpPr>
            <p:cNvPr name="Group 3" id="3"/>
            <p:cNvGrpSpPr/>
            <p:nvPr/>
          </p:nvGrpSpPr>
          <p:grpSpPr>
            <a:xfrm rot="-2700000">
              <a:off x="-68545" y="5686276"/>
              <a:ext cx="17919828" cy="4433972"/>
              <a:chOff x="0" y="0"/>
              <a:chExt cx="1642459" cy="406400"/>
            </a:xfrm>
          </p:grpSpPr>
          <p:sp>
            <p:nvSpPr>
              <p:cNvPr name="Freeform 4" id="4"/>
              <p:cNvSpPr/>
              <p:nvPr/>
            </p:nvSpPr>
            <p:spPr>
              <a:xfrm>
                <a:off x="17780" y="22860"/>
                <a:ext cx="1617060" cy="360680"/>
              </a:xfrm>
              <a:custGeom>
                <a:avLst/>
                <a:gdLst/>
                <a:ahLst/>
                <a:cxnLst/>
                <a:rect r="r" b="b" t="t" l="l"/>
                <a:pathLst>
                  <a:path h="360680" w="1617060">
                    <a:moveTo>
                      <a:pt x="1617060" y="180340"/>
                    </a:moveTo>
                    <a:cubicBezTo>
                      <a:pt x="1617060" y="81280"/>
                      <a:pt x="1537050" y="0"/>
                      <a:pt x="1436720" y="0"/>
                    </a:cubicBezTo>
                    <a:lnTo>
                      <a:pt x="172720" y="0"/>
                    </a:lnTo>
                    <a:lnTo>
                      <a:pt x="172720" y="1270"/>
                    </a:lnTo>
                    <a:cubicBezTo>
                      <a:pt x="76200" y="5080"/>
                      <a:pt x="0" y="83820"/>
                      <a:pt x="0" y="180340"/>
                    </a:cubicBezTo>
                    <a:cubicBezTo>
                      <a:pt x="0" y="276860"/>
                      <a:pt x="77470" y="355600"/>
                      <a:pt x="172720" y="359410"/>
                    </a:cubicBezTo>
                    <a:lnTo>
                      <a:pt x="172720" y="360680"/>
                    </a:lnTo>
                    <a:lnTo>
                      <a:pt x="1436719" y="360680"/>
                    </a:lnTo>
                    <a:cubicBezTo>
                      <a:pt x="1535779" y="360680"/>
                      <a:pt x="1617059" y="279400"/>
                      <a:pt x="1617059" y="180340"/>
                    </a:cubicBezTo>
                    <a:close/>
                  </a:path>
                </a:pathLst>
              </a:custGeom>
              <a:solidFill>
                <a:srgbClr val="61C2A2"/>
              </a:solidFill>
            </p:spPr>
          </p:sp>
        </p:grpSp>
        <p:grpSp>
          <p:nvGrpSpPr>
            <p:cNvPr name="Group 5" id="5"/>
            <p:cNvGrpSpPr/>
            <p:nvPr/>
          </p:nvGrpSpPr>
          <p:grpSpPr>
            <a:xfrm rot="-2700000">
              <a:off x="-1166002" y="9008490"/>
              <a:ext cx="18666512" cy="4433972"/>
              <a:chOff x="0" y="0"/>
              <a:chExt cx="1710897" cy="406400"/>
            </a:xfrm>
          </p:grpSpPr>
          <p:sp>
            <p:nvSpPr>
              <p:cNvPr name="Freeform 6" id="6"/>
              <p:cNvSpPr/>
              <p:nvPr/>
            </p:nvSpPr>
            <p:spPr>
              <a:xfrm>
                <a:off x="17780" y="22860"/>
                <a:ext cx="1685498" cy="360680"/>
              </a:xfrm>
              <a:custGeom>
                <a:avLst/>
                <a:gdLst/>
                <a:ahLst/>
                <a:cxnLst/>
                <a:rect r="r" b="b" t="t" l="l"/>
                <a:pathLst>
                  <a:path h="360680" w="1685498">
                    <a:moveTo>
                      <a:pt x="1685498" y="180340"/>
                    </a:moveTo>
                    <a:cubicBezTo>
                      <a:pt x="1685498" y="81280"/>
                      <a:pt x="1605488" y="0"/>
                      <a:pt x="1505158" y="0"/>
                    </a:cubicBezTo>
                    <a:lnTo>
                      <a:pt x="172720" y="0"/>
                    </a:lnTo>
                    <a:lnTo>
                      <a:pt x="172720" y="1270"/>
                    </a:lnTo>
                    <a:cubicBezTo>
                      <a:pt x="76200" y="5080"/>
                      <a:pt x="0" y="83820"/>
                      <a:pt x="0" y="180340"/>
                    </a:cubicBezTo>
                    <a:cubicBezTo>
                      <a:pt x="0" y="276860"/>
                      <a:pt x="77470" y="355600"/>
                      <a:pt x="172720" y="359410"/>
                    </a:cubicBezTo>
                    <a:lnTo>
                      <a:pt x="172720" y="360680"/>
                    </a:lnTo>
                    <a:lnTo>
                      <a:pt x="1505157" y="360680"/>
                    </a:lnTo>
                    <a:cubicBezTo>
                      <a:pt x="1604218" y="360680"/>
                      <a:pt x="1685497" y="279400"/>
                      <a:pt x="1685497" y="180340"/>
                    </a:cubicBezTo>
                    <a:close/>
                  </a:path>
                </a:pathLst>
              </a:custGeom>
              <a:solidFill>
                <a:srgbClr val="1D617A"/>
              </a:solidFill>
            </p:spPr>
          </p:sp>
        </p:grpSp>
      </p:grpSp>
      <p:grpSp>
        <p:nvGrpSpPr>
          <p:cNvPr name="Group 7" id="7"/>
          <p:cNvGrpSpPr/>
          <p:nvPr/>
        </p:nvGrpSpPr>
        <p:grpSpPr>
          <a:xfrm rot="0">
            <a:off x="9448400" y="2978150"/>
            <a:ext cx="7810900" cy="4330700"/>
            <a:chOff x="0" y="0"/>
            <a:chExt cx="10414533" cy="5774266"/>
          </a:xfrm>
        </p:grpSpPr>
        <p:sp>
          <p:nvSpPr>
            <p:cNvPr name="TextBox 8" id="8"/>
            <p:cNvSpPr txBox="true"/>
            <p:nvPr/>
          </p:nvSpPr>
          <p:spPr>
            <a:xfrm rot="0">
              <a:off x="25400" y="1862270"/>
              <a:ext cx="10389133" cy="813197"/>
            </a:xfrm>
            <a:prstGeom prst="rect">
              <a:avLst/>
            </a:prstGeom>
          </p:spPr>
          <p:txBody>
            <a:bodyPr anchor="t" rtlCol="false" tIns="0" lIns="0" bIns="0" rIns="0">
              <a:spAutoFit/>
            </a:bodyPr>
            <a:lstStyle/>
            <a:p>
              <a:pPr algn="ctr">
                <a:lnSpc>
                  <a:spcPts val="4800"/>
                </a:lnSpc>
              </a:pPr>
            </a:p>
          </p:txBody>
        </p:sp>
        <p:sp>
          <p:nvSpPr>
            <p:cNvPr name="TextBox 9" id="9"/>
            <p:cNvSpPr txBox="true"/>
            <p:nvPr/>
          </p:nvSpPr>
          <p:spPr>
            <a:xfrm rot="0">
              <a:off x="25400" y="2805642"/>
              <a:ext cx="10389133" cy="2968625"/>
            </a:xfrm>
            <a:prstGeom prst="rect">
              <a:avLst/>
            </a:prstGeom>
          </p:spPr>
          <p:txBody>
            <a:bodyPr anchor="t" rtlCol="false" tIns="0" lIns="0" bIns="0" rIns="0">
              <a:spAutoFit/>
            </a:bodyPr>
            <a:lstStyle/>
            <a:p>
              <a:pPr algn="ctr">
                <a:lnSpc>
                  <a:spcPts val="6000"/>
                </a:lnSpc>
              </a:pPr>
              <a:r>
                <a:rPr lang="en-US" sz="4000">
                  <a:solidFill>
                    <a:srgbClr val="61C2A2"/>
                  </a:solidFill>
                  <a:latin typeface="Poppins Bold"/>
                </a:rPr>
                <a:t>To work on finding vulnerabilities of System and Websites.</a:t>
              </a:r>
            </a:p>
          </p:txBody>
        </p:sp>
        <p:sp>
          <p:nvSpPr>
            <p:cNvPr name="TextBox 10" id="10"/>
            <p:cNvSpPr txBox="true"/>
            <p:nvPr/>
          </p:nvSpPr>
          <p:spPr>
            <a:xfrm rot="0">
              <a:off x="0" y="66675"/>
              <a:ext cx="10414528" cy="1551120"/>
            </a:xfrm>
            <a:prstGeom prst="rect">
              <a:avLst/>
            </a:prstGeom>
          </p:spPr>
          <p:txBody>
            <a:bodyPr anchor="t" rtlCol="false" tIns="0" lIns="0" bIns="0" rIns="0">
              <a:spAutoFit/>
            </a:bodyPr>
            <a:lstStyle/>
            <a:p>
              <a:pPr algn="ctr">
                <a:lnSpc>
                  <a:spcPts val="8800"/>
                </a:lnSpc>
              </a:pPr>
              <a:r>
                <a:rPr lang="en-US" spc="-240" sz="8000">
                  <a:solidFill>
                    <a:srgbClr val="1D617A"/>
                  </a:solidFill>
                  <a:latin typeface="Poppins Bold Bold Italics"/>
                </a:rPr>
                <a:t>MOTIVATION</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DBEFE1"/>
        </a:solidFill>
      </p:bgPr>
    </p:bg>
    <p:spTree>
      <p:nvGrpSpPr>
        <p:cNvPr id="1" name=""/>
        <p:cNvGrpSpPr/>
        <p:nvPr/>
      </p:nvGrpSpPr>
      <p:grpSpPr>
        <a:xfrm>
          <a:off x="0" y="0"/>
          <a:ext cx="0" cy="0"/>
          <a:chOff x="0" y="0"/>
          <a:chExt cx="0" cy="0"/>
        </a:xfrm>
      </p:grpSpPr>
      <p:sp>
        <p:nvSpPr>
          <p:cNvPr name="TextBox 2" id="2"/>
          <p:cNvSpPr txBox="true"/>
          <p:nvPr/>
        </p:nvSpPr>
        <p:spPr>
          <a:xfrm rot="0">
            <a:off x="373736" y="271539"/>
            <a:ext cx="6191646" cy="1149350"/>
          </a:xfrm>
          <a:prstGeom prst="rect">
            <a:avLst/>
          </a:prstGeom>
        </p:spPr>
        <p:txBody>
          <a:bodyPr anchor="t" rtlCol="false" tIns="0" lIns="0" bIns="0" rIns="0">
            <a:spAutoFit/>
          </a:bodyPr>
          <a:lstStyle/>
          <a:p>
            <a:pPr algn="just">
              <a:lnSpc>
                <a:spcPts val="8800"/>
              </a:lnSpc>
            </a:pPr>
            <a:r>
              <a:rPr lang="en-US" spc="-240" sz="8000">
                <a:solidFill>
                  <a:srgbClr val="1D617A"/>
                </a:solidFill>
                <a:latin typeface="Poppins Bold Bold Italics"/>
              </a:rPr>
              <a:t>SCOPE</a:t>
            </a:r>
          </a:p>
        </p:txBody>
      </p:sp>
      <p:grpSp>
        <p:nvGrpSpPr>
          <p:cNvPr name="Group 3" id="3"/>
          <p:cNvGrpSpPr/>
          <p:nvPr/>
        </p:nvGrpSpPr>
        <p:grpSpPr>
          <a:xfrm rot="0">
            <a:off x="-1925747" y="8444639"/>
            <a:ext cx="3572655" cy="4261844"/>
            <a:chOff x="0" y="0"/>
            <a:chExt cx="4763541" cy="5682459"/>
          </a:xfrm>
        </p:grpSpPr>
        <p:grpSp>
          <p:nvGrpSpPr>
            <p:cNvPr name="Group 4" id="4"/>
            <p:cNvGrpSpPr/>
            <p:nvPr/>
          </p:nvGrpSpPr>
          <p:grpSpPr>
            <a:xfrm rot="-2700000">
              <a:off x="251037" y="1409812"/>
              <a:ext cx="4637138" cy="1568245"/>
              <a:chOff x="0" y="0"/>
              <a:chExt cx="1201682" cy="406400"/>
            </a:xfrm>
          </p:grpSpPr>
          <p:sp>
            <p:nvSpPr>
              <p:cNvPr name="Freeform 5" id="5"/>
              <p:cNvSpPr/>
              <p:nvPr/>
            </p:nvSpPr>
            <p:spPr>
              <a:xfrm>
                <a:off x="17780" y="22860"/>
                <a:ext cx="1176283" cy="360680"/>
              </a:xfrm>
              <a:custGeom>
                <a:avLst/>
                <a:gdLst/>
                <a:ahLst/>
                <a:cxnLst/>
                <a:rect r="r" b="b" t="t" l="l"/>
                <a:pathLst>
                  <a:path h="360680" w="1176283">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61C2A2"/>
              </a:solidFill>
            </p:spPr>
          </p:sp>
        </p:grpSp>
        <p:grpSp>
          <p:nvGrpSpPr>
            <p:cNvPr name="Group 6" id="6"/>
            <p:cNvGrpSpPr/>
            <p:nvPr/>
          </p:nvGrpSpPr>
          <p:grpSpPr>
            <a:xfrm rot="-2700000">
              <a:off x="-102581" y="2757644"/>
              <a:ext cx="4486545" cy="1568245"/>
              <a:chOff x="0" y="0"/>
              <a:chExt cx="1162657" cy="406400"/>
            </a:xfrm>
          </p:grpSpPr>
          <p:sp>
            <p:nvSpPr>
              <p:cNvPr name="Freeform 7" id="7"/>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grpSp>
        <p:nvGrpSpPr>
          <p:cNvPr name="Group 8" id="8"/>
          <p:cNvGrpSpPr/>
          <p:nvPr/>
        </p:nvGrpSpPr>
        <p:grpSpPr>
          <a:xfrm rot="0">
            <a:off x="15956913" y="-2209404"/>
            <a:ext cx="3601870" cy="4296694"/>
            <a:chOff x="0" y="0"/>
            <a:chExt cx="4802494" cy="5728926"/>
          </a:xfrm>
        </p:grpSpPr>
        <p:grpSp>
          <p:nvGrpSpPr>
            <p:cNvPr name="Group 9" id="9"/>
            <p:cNvGrpSpPr/>
            <p:nvPr/>
          </p:nvGrpSpPr>
          <p:grpSpPr>
            <a:xfrm rot="-2700000">
              <a:off x="-103420" y="2780194"/>
              <a:ext cx="4523233" cy="1581069"/>
              <a:chOff x="0" y="0"/>
              <a:chExt cx="1162657" cy="406400"/>
            </a:xfrm>
          </p:grpSpPr>
          <p:sp>
            <p:nvSpPr>
              <p:cNvPr name="Freeform 10" id="10"/>
              <p:cNvSpPr/>
              <p:nvPr/>
            </p:nvSpPr>
            <p:spPr>
              <a:xfrm>
                <a:off x="17780" y="22860"/>
                <a:ext cx="1137257" cy="360680"/>
              </a:xfrm>
              <a:custGeom>
                <a:avLst/>
                <a:gdLst/>
                <a:ahLst/>
                <a:cxnLst/>
                <a:rect r="r" b="b" t="t" l="l"/>
                <a:pathLst>
                  <a:path h="360680" w="1137257">
                    <a:moveTo>
                      <a:pt x="1137257" y="180340"/>
                    </a:moveTo>
                    <a:cubicBezTo>
                      <a:pt x="1137257" y="81280"/>
                      <a:pt x="1057247"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sp>
        </p:grpSp>
        <p:grpSp>
          <p:nvGrpSpPr>
            <p:cNvPr name="Group 11" id="11"/>
            <p:cNvGrpSpPr/>
            <p:nvPr/>
          </p:nvGrpSpPr>
          <p:grpSpPr>
            <a:xfrm rot="-2700000">
              <a:off x="253090" y="1421340"/>
              <a:ext cx="4675057" cy="1581069"/>
              <a:chOff x="0" y="0"/>
              <a:chExt cx="1201682" cy="406400"/>
            </a:xfrm>
          </p:grpSpPr>
          <p:sp>
            <p:nvSpPr>
              <p:cNvPr name="Freeform 12" id="12"/>
              <p:cNvSpPr/>
              <p:nvPr/>
            </p:nvSpPr>
            <p:spPr>
              <a:xfrm>
                <a:off x="17780" y="22860"/>
                <a:ext cx="1176283" cy="360680"/>
              </a:xfrm>
              <a:custGeom>
                <a:avLst/>
                <a:gdLst/>
                <a:ahLst/>
                <a:cxnLst/>
                <a:rect r="r" b="b" t="t" l="l"/>
                <a:pathLst>
                  <a:path h="360680" w="1176283">
                    <a:moveTo>
                      <a:pt x="1176283" y="180340"/>
                    </a:moveTo>
                    <a:cubicBezTo>
                      <a:pt x="1176283" y="81280"/>
                      <a:pt x="1096273" y="0"/>
                      <a:pt x="995943"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2" y="279400"/>
                      <a:pt x="1176282" y="180340"/>
                    </a:cubicBezTo>
                    <a:close/>
                  </a:path>
                </a:pathLst>
              </a:custGeom>
              <a:solidFill>
                <a:srgbClr val="61C2A2"/>
              </a:solidFill>
            </p:spPr>
          </p:sp>
        </p:grpSp>
      </p:grpSp>
      <p:sp>
        <p:nvSpPr>
          <p:cNvPr name="TextBox 13" id="13"/>
          <p:cNvSpPr txBox="true"/>
          <p:nvPr/>
        </p:nvSpPr>
        <p:spPr>
          <a:xfrm rot="0">
            <a:off x="373736" y="1797686"/>
            <a:ext cx="17142334" cy="8442325"/>
          </a:xfrm>
          <a:prstGeom prst="rect">
            <a:avLst/>
          </a:prstGeom>
        </p:spPr>
        <p:txBody>
          <a:bodyPr anchor="t" rtlCol="false" tIns="0" lIns="0" bIns="0" rIns="0">
            <a:spAutoFit/>
          </a:bodyPr>
          <a:lstStyle/>
          <a:p>
            <a:pPr>
              <a:lnSpc>
                <a:spcPts val="5600"/>
              </a:lnSpc>
            </a:pPr>
            <a:r>
              <a:rPr lang="en-US" sz="4000">
                <a:solidFill>
                  <a:srgbClr val="61C2A2"/>
                </a:solidFill>
                <a:latin typeface="Poppins Bold"/>
              </a:rPr>
              <a:t>According to the Data Security Council of India (DSCI), which is one of the top associations for cybersecurity, the cyber security business employed around 2 lakh workers in 2020, up from 1.10 lakh in 2019, and there are approximately 50,000 employment openings in the cyber security sector in India today. DSCI has predicted that the cybersecurity market will employ around 10 lakh employees by 2025.</a:t>
            </a:r>
          </a:p>
          <a:p>
            <a:pPr>
              <a:lnSpc>
                <a:spcPts val="5600"/>
              </a:lnSpc>
            </a:pPr>
            <a:r>
              <a:rPr lang="en-US" sz="4000">
                <a:solidFill>
                  <a:srgbClr val="61C2A2"/>
                </a:solidFill>
                <a:latin typeface="Poppins Bold"/>
              </a:rPr>
              <a:t>The demand for cyber security is expected to rise as digital transactions, and payments, become more prevalent, according to the DSCI. As a result, the demand for digital experts to handle the load will increase dramatically</a:t>
            </a:r>
          </a:p>
          <a:p>
            <a:pPr>
              <a:lnSpc>
                <a:spcPts val="56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DAFAGNo7I1M</dc:identifier>
  <dcterms:modified xsi:type="dcterms:W3CDTF">2011-08-01T06:04:30Z</dcterms:modified>
  <cp:revision>1</cp:revision>
  <dc:title>Internship Review</dc:title>
</cp:coreProperties>
</file>